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Lst>
  <p:notesMasterIdLst>
    <p:notesMasterId r:id="rId182"/>
  </p:notesMasterIdLst>
  <p:handoutMasterIdLst>
    <p:handoutMasterId r:id="rId183"/>
  </p:handoutMasterIdLst>
  <p:sldIdLst>
    <p:sldId id="912" r:id="rId8"/>
    <p:sldId id="1035" r:id="rId9"/>
    <p:sldId id="1034" r:id="rId10"/>
    <p:sldId id="626" r:id="rId11"/>
    <p:sldId id="901" r:id="rId12"/>
    <p:sldId id="459" r:id="rId13"/>
    <p:sldId id="914" r:id="rId14"/>
    <p:sldId id="917" r:id="rId15"/>
    <p:sldId id="918" r:id="rId16"/>
    <p:sldId id="919" r:id="rId17"/>
    <p:sldId id="908" r:id="rId18"/>
    <p:sldId id="911" r:id="rId19"/>
    <p:sldId id="632" r:id="rId20"/>
    <p:sldId id="925" r:id="rId21"/>
    <p:sldId id="924" r:id="rId22"/>
    <p:sldId id="909" r:id="rId23"/>
    <p:sldId id="997" r:id="rId24"/>
    <p:sldId id="983" r:id="rId25"/>
    <p:sldId id="923" r:id="rId26"/>
    <p:sldId id="930" r:id="rId27"/>
    <p:sldId id="932" r:id="rId28"/>
    <p:sldId id="922" r:id="rId29"/>
    <p:sldId id="931" r:id="rId30"/>
    <p:sldId id="898" r:id="rId31"/>
    <p:sldId id="947" r:id="rId32"/>
    <p:sldId id="789" r:id="rId33"/>
    <p:sldId id="948" r:id="rId34"/>
    <p:sldId id="793" r:id="rId35"/>
    <p:sldId id="984" r:id="rId36"/>
    <p:sldId id="985" r:id="rId37"/>
    <p:sldId id="986" r:id="rId38"/>
    <p:sldId id="987" r:id="rId39"/>
    <p:sldId id="988" r:id="rId40"/>
    <p:sldId id="989" r:id="rId41"/>
    <p:sldId id="990" r:id="rId42"/>
    <p:sldId id="828" r:id="rId43"/>
    <p:sldId id="829" r:id="rId44"/>
    <p:sldId id="830" r:id="rId45"/>
    <p:sldId id="831" r:id="rId46"/>
    <p:sldId id="834" r:id="rId47"/>
    <p:sldId id="833" r:id="rId48"/>
    <p:sldId id="926" r:id="rId49"/>
    <p:sldId id="949" r:id="rId50"/>
    <p:sldId id="999" r:id="rId51"/>
    <p:sldId id="1000" r:id="rId52"/>
    <p:sldId id="927" r:id="rId53"/>
    <p:sldId id="1021" r:id="rId54"/>
    <p:sldId id="973" r:id="rId55"/>
    <p:sldId id="974" r:id="rId56"/>
    <p:sldId id="975" r:id="rId57"/>
    <p:sldId id="524" r:id="rId58"/>
    <p:sldId id="1013" r:id="rId59"/>
    <p:sldId id="1001" r:id="rId60"/>
    <p:sldId id="1002" r:id="rId61"/>
    <p:sldId id="1003" r:id="rId62"/>
    <p:sldId id="1004" r:id="rId63"/>
    <p:sldId id="1006" r:id="rId64"/>
    <p:sldId id="1007" r:id="rId65"/>
    <p:sldId id="1008" r:id="rId66"/>
    <p:sldId id="1009" r:id="rId67"/>
    <p:sldId id="1010" r:id="rId68"/>
    <p:sldId id="1011" r:id="rId69"/>
    <p:sldId id="1018" r:id="rId70"/>
    <p:sldId id="1020" r:id="rId71"/>
    <p:sldId id="1015" r:id="rId72"/>
    <p:sldId id="1016" r:id="rId73"/>
    <p:sldId id="1017" r:id="rId74"/>
    <p:sldId id="950" r:id="rId75"/>
    <p:sldId id="933" r:id="rId76"/>
    <p:sldId id="934" r:id="rId77"/>
    <p:sldId id="951" r:id="rId78"/>
    <p:sldId id="820" r:id="rId79"/>
    <p:sldId id="374" r:id="rId80"/>
    <p:sldId id="383" r:id="rId81"/>
    <p:sldId id="822" r:id="rId82"/>
    <p:sldId id="981" r:id="rId83"/>
    <p:sldId id="935" r:id="rId84"/>
    <p:sldId id="630" r:id="rId85"/>
    <p:sldId id="976" r:id="rId86"/>
    <p:sldId id="928" r:id="rId87"/>
    <p:sldId id="379" r:id="rId88"/>
    <p:sldId id="992" r:id="rId89"/>
    <p:sldId id="993" r:id="rId90"/>
    <p:sldId id="723" r:id="rId91"/>
    <p:sldId id="729" r:id="rId92"/>
    <p:sldId id="972" r:id="rId93"/>
    <p:sldId id="1022" r:id="rId94"/>
    <p:sldId id="1023" r:id="rId95"/>
    <p:sldId id="1024" r:id="rId96"/>
    <p:sldId id="1025" r:id="rId97"/>
    <p:sldId id="1026" r:id="rId98"/>
    <p:sldId id="1027" r:id="rId99"/>
    <p:sldId id="1028" r:id="rId100"/>
    <p:sldId id="977" r:id="rId101"/>
    <p:sldId id="1029" r:id="rId102"/>
    <p:sldId id="1030" r:id="rId103"/>
    <p:sldId id="1031" r:id="rId104"/>
    <p:sldId id="937" r:id="rId105"/>
    <p:sldId id="1032" r:id="rId106"/>
    <p:sldId id="513" r:id="rId107"/>
    <p:sldId id="893" r:id="rId108"/>
    <p:sldId id="954" r:id="rId109"/>
    <p:sldId id="955" r:id="rId110"/>
    <p:sldId id="903" r:id="rId111"/>
    <p:sldId id="938" r:id="rId112"/>
    <p:sldId id="939" r:id="rId113"/>
    <p:sldId id="940" r:id="rId114"/>
    <p:sldId id="941" r:id="rId115"/>
    <p:sldId id="942" r:id="rId116"/>
    <p:sldId id="943" r:id="rId117"/>
    <p:sldId id="944" r:id="rId118"/>
    <p:sldId id="875" r:id="rId119"/>
    <p:sldId id="892" r:id="rId120"/>
    <p:sldId id="998" r:id="rId121"/>
    <p:sldId id="894" r:id="rId122"/>
    <p:sldId id="868" r:id="rId123"/>
    <p:sldId id="970" r:id="rId124"/>
    <p:sldId id="956" r:id="rId125"/>
    <p:sldId id="957" r:id="rId126"/>
    <p:sldId id="958" r:id="rId127"/>
    <p:sldId id="959" r:id="rId128"/>
    <p:sldId id="960" r:id="rId129"/>
    <p:sldId id="961" r:id="rId130"/>
    <p:sldId id="962" r:id="rId131"/>
    <p:sldId id="963" r:id="rId132"/>
    <p:sldId id="964" r:id="rId133"/>
    <p:sldId id="965" r:id="rId134"/>
    <p:sldId id="966" r:id="rId135"/>
    <p:sldId id="967" r:id="rId136"/>
    <p:sldId id="968" r:id="rId137"/>
    <p:sldId id="969" r:id="rId138"/>
    <p:sldId id="952" r:id="rId139"/>
    <p:sldId id="836" r:id="rId140"/>
    <p:sldId id="837" r:id="rId141"/>
    <p:sldId id="860" r:id="rId142"/>
    <p:sldId id="838" r:id="rId143"/>
    <p:sldId id="839" r:id="rId144"/>
    <p:sldId id="840" r:id="rId145"/>
    <p:sldId id="841" r:id="rId146"/>
    <p:sldId id="842" r:id="rId147"/>
    <p:sldId id="867" r:id="rId148"/>
    <p:sldId id="878" r:id="rId149"/>
    <p:sldId id="879" r:id="rId150"/>
    <p:sldId id="880" r:id="rId151"/>
    <p:sldId id="881" r:id="rId152"/>
    <p:sldId id="882" r:id="rId153"/>
    <p:sldId id="883" r:id="rId154"/>
    <p:sldId id="953" r:id="rId155"/>
    <p:sldId id="855" r:id="rId156"/>
    <p:sldId id="856" r:id="rId157"/>
    <p:sldId id="753" r:id="rId158"/>
    <p:sldId id="754" r:id="rId159"/>
    <p:sldId id="755" r:id="rId160"/>
    <p:sldId id="765" r:id="rId161"/>
    <p:sldId id="757" r:id="rId162"/>
    <p:sldId id="761" r:id="rId163"/>
    <p:sldId id="762" r:id="rId164"/>
    <p:sldId id="763" r:id="rId165"/>
    <p:sldId id="764" r:id="rId166"/>
    <p:sldId id="760" r:id="rId167"/>
    <p:sldId id="411" r:id="rId168"/>
    <p:sldId id="1037" r:id="rId169"/>
    <p:sldId id="1038" r:id="rId170"/>
    <p:sldId id="1039" r:id="rId171"/>
    <p:sldId id="1040" r:id="rId172"/>
    <p:sldId id="1041" r:id="rId173"/>
    <p:sldId id="994" r:id="rId174"/>
    <p:sldId id="979" r:id="rId175"/>
    <p:sldId id="991" r:id="rId176"/>
    <p:sldId id="1042" r:id="rId177"/>
    <p:sldId id="1043" r:id="rId178"/>
    <p:sldId id="1033" r:id="rId179"/>
    <p:sldId id="826" r:id="rId180"/>
    <p:sldId id="766" r:id="rId18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84"/>
            <p14:sldId id="985"/>
            <p14:sldId id="986"/>
            <p14:sldId id="987"/>
            <p14:sldId id="988"/>
            <p14:sldId id="989"/>
            <p14:sldId id="990"/>
            <p14:sldId id="828"/>
            <p14:sldId id="829"/>
            <p14:sldId id="830"/>
            <p14:sldId id="831"/>
            <p14:sldId id="834"/>
            <p14:sldId id="833"/>
            <p14:sldId id="926"/>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981"/>
            <p14:sldId id="935"/>
            <p14:sldId id="630"/>
            <p14:sldId id="976"/>
            <p14:sldId id="928"/>
            <p14:sldId id="379"/>
            <p14:sldId id="992"/>
            <p14:sldId id="993"/>
            <p14:sldId id="723"/>
            <p14:sldId id="729"/>
            <p14:sldId id="97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Debugging Queue" id="{3A9F716D-4419-4951-BE1D-A5769C80AD38}">
          <p14:sldIdLst>
            <p14:sldId id="1032"/>
          </p14:sldIdLst>
        </p14:section>
        <p14:section name="Managing Jobs" id="{4B994600-73CB-4B53-AE4F-645F8E32C433}">
          <p14:sldIdLst>
            <p14:sldId id="513"/>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411"/>
            <p14:sldId id="1037"/>
            <p14:sldId id="1038"/>
            <p14:sldId id="1039"/>
            <p14:sldId id="1040"/>
            <p14:sldId id="1041"/>
            <p14:sldId id="994"/>
            <p14:sldId id="979"/>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2" autoAdjust="0"/>
    <p:restoredTop sz="95122" autoAdjust="0"/>
  </p:normalViewPr>
  <p:slideViewPr>
    <p:cSldViewPr snapToObjects="1" showGuides="1">
      <p:cViewPr varScale="1">
        <p:scale>
          <a:sx n="81" d="100"/>
          <a:sy n="81" d="100"/>
        </p:scale>
        <p:origin x="76" y="14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customXml" Target="../customXml/item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notesMaster" Target="notesMasters/notesMaster1.xml"/><Relationship Id="rId6" Type="http://schemas.openxmlformats.org/officeDocument/2006/relationships/slideMaster" Target="slideMasters/slideMaster1.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tableStyles" Target="tableStyles.xml"/><Relationship Id="rId7" Type="http://schemas.openxmlformats.org/officeDocument/2006/relationships/slideMaster" Target="slideMasters/slideMaster2.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viewProps" Target="viewProps.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theme" Target="theme/theme1.xml"/><Relationship Id="rId1" Type="http://schemas.openxmlformats.org/officeDocument/2006/relationships/customXml" Target="../customXml/item1.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7/10/2020</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7/10/2020</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47</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52</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63</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68</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71</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77</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87</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88</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94</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105</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113</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115</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117</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118</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132</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148</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152</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153</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172</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10/7/2020</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10/7/2020</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18" Type="http://schemas.openxmlformats.org/officeDocument/2006/relationships/image" Target="../media/image50.jpeg"/><Relationship Id="rId3" Type="http://schemas.openxmlformats.org/officeDocument/2006/relationships/image" Target="../media/image35.tiff"/><Relationship Id="rId7" Type="http://schemas.openxmlformats.org/officeDocument/2006/relationships/image" Target="../media/image39.jpe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8.jpeg"/><Relationship Id="rId1" Type="http://schemas.openxmlformats.org/officeDocument/2006/relationships/slideLayout" Target="../slideLayouts/slideLayout19.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14.wmf"/><Relationship Id="rId4" Type="http://schemas.openxmlformats.org/officeDocument/2006/relationships/oleObject" Target="../embeddings/oleObject1.bin"/></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16.wmf"/><Relationship Id="rId3" Type="http://schemas.openxmlformats.org/officeDocument/2006/relationships/notesSlide" Target="../notesSlides/notesSlide67.xml"/><Relationship Id="rId7" Type="http://schemas.openxmlformats.org/officeDocument/2006/relationships/image" Target="../media/image120.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19.png"/><Relationship Id="rId11" Type="http://schemas.openxmlformats.org/officeDocument/2006/relationships/image" Target="../media/image122.jpeg"/><Relationship Id="rId5" Type="http://schemas.openxmlformats.org/officeDocument/2006/relationships/image" Target="../media/image118.png"/><Relationship Id="rId10" Type="http://schemas.openxmlformats.org/officeDocument/2006/relationships/image" Target="../media/image121.jpeg"/><Relationship Id="rId4" Type="http://schemas.openxmlformats.org/officeDocument/2006/relationships/image" Target="../media/image117.jpeg"/><Relationship Id="rId9" Type="http://schemas.openxmlformats.org/officeDocument/2006/relationships/image" Target="../media/image115.wmf"/><Relationship Id="rId14" Type="http://schemas.openxmlformats.org/officeDocument/2006/relationships/image" Target="../media/image123.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60.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4.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5.tiff"/><Relationship Id="rId13" Type="http://schemas.openxmlformats.org/officeDocument/2006/relationships/image" Target="../media/image40.jpeg"/><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39.jpeg"/><Relationship Id="rId2" Type="http://schemas.openxmlformats.org/officeDocument/2006/relationships/notesSlide" Target="../notesSlides/notesSlide15.xml"/><Relationship Id="rId16"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jpeg"/><Relationship Id="rId11" Type="http://schemas.openxmlformats.org/officeDocument/2006/relationships/image" Target="../media/image38.jpeg"/><Relationship Id="rId5" Type="http://schemas.openxmlformats.org/officeDocument/2006/relationships/image" Target="../media/image46.png"/><Relationship Id="rId15" Type="http://schemas.openxmlformats.org/officeDocument/2006/relationships/image" Target="../media/image42.jpeg"/><Relationship Id="rId10" Type="http://schemas.openxmlformats.org/officeDocument/2006/relationships/image" Target="../media/image37.jpeg"/><Relationship Id="rId4" Type="http://schemas.openxmlformats.org/officeDocument/2006/relationships/image" Target="../media/image45.jpeg"/><Relationship Id="rId9" Type="http://schemas.openxmlformats.org/officeDocument/2006/relationships/image" Target="../media/image36.jpeg"/><Relationship Id="rId1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5.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diagramLayout" Target="../diagrams/layout7.xml"/><Relationship Id="rId7" Type="http://schemas.openxmlformats.org/officeDocument/2006/relationships/image" Target="../media/image93.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103.png"/><Relationship Id="rId4" Type="http://schemas.openxmlformats.org/officeDocument/2006/relationships/image" Target="../media/image10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a:t>
            </a:r>
            <a:r>
              <a:rPr lang="en-US" dirty="0" err="1"/>
              <a:t>Selwa</a:t>
            </a:r>
            <a:br>
              <a:rPr lang="en-US" dirty="0"/>
            </a:br>
            <a:r>
              <a:rPr lang="en-US" dirty="0"/>
              <a:t>	Geert Jan </a:t>
            </a:r>
            <a:r>
              <a:rPr lang="en-US" dirty="0" err="1"/>
              <a:t>Bex</a:t>
            </a:r>
            <a:r>
              <a:rPr lang="en-US" dirty="0"/>
              <a:t> (</a:t>
            </a:r>
            <a:r>
              <a:rPr lang="en-US" dirty="0" err="1"/>
              <a:t>Uhasselt</a:t>
            </a:r>
            <a:r>
              <a:rPr lang="en-US" dirty="0"/>
              <a:t>)</a:t>
            </a:r>
            <a:br>
              <a:rPr lang="en-US" dirty="0"/>
            </a:br>
            <a:r>
              <a:rPr lang="en-US" dirty="0"/>
              <a:t>	Jan </a:t>
            </a:r>
            <a:r>
              <a:rPr lang="en-US" dirty="0" err="1"/>
              <a:t>Ooghe</a:t>
            </a:r>
            <a:endParaRPr lang="en-US" dirty="0"/>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1258482748"/>
              </p:ext>
            </p:extLst>
          </p:nvPr>
        </p:nvGraphicFramePr>
        <p:xfrm>
          <a:off x="191344" y="980728"/>
          <a:ext cx="11881320" cy="537889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1800" dirty="0"/>
                        <a:t>Command</a:t>
                      </a:r>
                      <a:endParaRPr lang="nl-BE" sz="1800" dirty="0"/>
                    </a:p>
                  </a:txBody>
                  <a:tcPr/>
                </a:tc>
                <a:tc>
                  <a:txBody>
                    <a:bodyPr/>
                    <a:lstStyle/>
                    <a:p>
                      <a:r>
                        <a:rPr lang="en-US" sz="1800" dirty="0"/>
                        <a:t>Purpose</a:t>
                      </a:r>
                      <a:endParaRPr lang="nl-BE" sz="18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checkjob</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vvv</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Very</a:t>
                      </a:r>
                      <a:r>
                        <a:rPr lang="en-US" sz="1800" baseline="0" dirty="0"/>
                        <a:t> detailed job info (very useful to diagnose issues)</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$&gt;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$&gt;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101</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102</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$&gt;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a:t>
            </a:r>
            <a:r>
              <a:rPr lang="en-US" sz="2100" dirty="0" err="1"/>
              <a:t>env</a:t>
            </a:r>
            <a:r>
              <a:rPr lang="en-US" sz="2100" dirty="0"/>
              <a:t>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Activate this </a:t>
            </a:r>
            <a:r>
              <a:rPr lang="en-US" sz="2100" dirty="0" err="1"/>
              <a:t>env</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Start an interactive GPU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a:t>
            </a:r>
            <a:r>
              <a:rPr lang="en-US" altLang="en-US">
                <a:latin typeface="Courier New" panose="02070309020205020404" pitchFamily="49" charset="0"/>
                <a:cs typeface="Courier New" panose="02070309020205020404" pitchFamily="49" charset="0"/>
              </a:rPr>
              <a:t>no-browser </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103</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104</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105</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112</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113</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988983584"/>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197051">
                  <a:extLst>
                    <a:ext uri="{9D8B030D-6E8A-4147-A177-3AD203B41FA5}">
                      <a16:colId xmlns:a16="http://schemas.microsoft.com/office/drawing/2014/main" val="346114"/>
                    </a:ext>
                  </a:extLst>
                </a:gridCol>
                <a:gridCol w="1104950">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114</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115</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116</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117</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118</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119</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120</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121</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122</a:t>
            </a:fld>
            <a:endParaRPr lang="nl-NL"/>
          </a:p>
        </p:txBody>
      </p:sp>
    </p:spTree>
    <p:extLst>
      <p:ext uri="{BB962C8B-B14F-4D97-AF65-F5344CB8AC3E}">
        <p14:creationId xmlns:p14="http://schemas.microsoft.com/office/powerpoint/2010/main" val="17784536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123</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124</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125</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126</a:t>
            </a:fld>
            <a:endParaRPr lang="nl-NL"/>
          </a:p>
        </p:txBody>
      </p:sp>
    </p:spTree>
    <p:extLst>
      <p:ext uri="{BB962C8B-B14F-4D97-AF65-F5344CB8AC3E}">
        <p14:creationId xmlns:p14="http://schemas.microsoft.com/office/powerpoint/2010/main" val="2613834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127</a:t>
            </a:fld>
            <a:endParaRPr lang="nl-NL"/>
          </a:p>
        </p:txBody>
      </p:sp>
    </p:spTree>
    <p:extLst>
      <p:ext uri="{BB962C8B-B14F-4D97-AF65-F5344CB8AC3E}">
        <p14:creationId xmlns:p14="http://schemas.microsoft.com/office/powerpoint/2010/main" val="2753791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128</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129</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131</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132</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148</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149</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70 €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151</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152</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153</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9537"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154</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10878"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10879"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155</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191344" y="5738015"/>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endParaRPr lang="nl-BE" dirty="0"/>
          </a:p>
        </p:txBody>
      </p: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spTree>
    <p:extLst>
      <p:ext uri="{BB962C8B-B14F-4D97-AF65-F5344CB8AC3E}">
        <p14:creationId xmlns:p14="http://schemas.microsoft.com/office/powerpoint/2010/main" val="10063399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a:t>
            </a:r>
            <a:r>
              <a:rPr lang="en-US" altLang="zh-TW" sz="2400" dirty="0">
                <a:solidFill>
                  <a:srgbClr val="4E5865"/>
                </a:solidFill>
                <a:ea typeface="新細明體" panose="02020500000000000000" pitchFamily="18" charset="-120"/>
              </a:rPr>
              <a:t>)</a:t>
            </a:r>
          </a:p>
          <a:p>
            <a:pPr marL="357188" lvl="2" indent="0">
              <a:buNone/>
            </a:pPr>
            <a:r>
              <a:rPr lang="en-US" altLang="zh-TW" sz="2400" dirty="0">
                <a:solidFill>
                  <a:srgbClr val="4E5865"/>
                </a:solidFill>
                <a:ea typeface="新細明體" panose="02020500000000000000" pitchFamily="18" charset="-120"/>
              </a:rPr>
              <a:t>Submit an interactive job to GPU node</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and GPU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cs typeface="Courier New" panose="02070309020205020404" pitchFamily="49" charset="0"/>
              </a:rPr>
              <a:t>or</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watch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rPr>
              <a:t>)</a:t>
            </a:r>
          </a:p>
          <a:p>
            <a:pPr marL="357188" lvl="2" indent="0">
              <a:buNone/>
            </a:pPr>
            <a:r>
              <a:rPr lang="en-US" altLang="zh-TW" sz="2400" dirty="0">
                <a:solidFill>
                  <a:srgbClr val="4E5865"/>
                </a:solidFill>
                <a:ea typeface="新細明體" panose="02020500000000000000" pitchFamily="18" charset="-120"/>
              </a:rPr>
              <a:t>Submit a batch GPU job </a:t>
            </a:r>
          </a:p>
          <a:p>
            <a:pPr marL="357188" lvl="2" indent="0">
              <a:buNone/>
              <a:tabLst>
                <a:tab pos="1076325" algn="l"/>
              </a:tabLst>
            </a:pPr>
            <a:r>
              <a:rPr lang="en-US" altLang="zh-TW" sz="2400" dirty="0">
                <a:solidFill>
                  <a:srgbClr val="4E5865"/>
                </a:solidFill>
                <a:ea typeface="新細明體" panose="02020500000000000000" pitchFamily="18" charset="-120"/>
              </a:rPr>
              <a:t>While the job is running get the information about the node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 and check usage of resources on the node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ssh</a:t>
            </a:r>
            <a:r>
              <a:rPr lang="en-US" altLang="zh-TW" sz="2400" dirty="0">
                <a:solidFill>
                  <a:srgbClr val="4E5865"/>
                </a:solidFill>
                <a:ea typeface="新細明體" panose="02020500000000000000" pitchFamily="18" charset="-120"/>
              </a:rPr>
              <a:t>,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ea typeface="新細明體" panose="02020500000000000000" pitchFamily="18" charset="-120"/>
                <a:cs typeface="Courier New" panose="02070309020205020404" pitchFamily="49" charset="0"/>
              </a:rPr>
              <a:t>)</a:t>
            </a:r>
            <a:endParaRPr lang="en-US" altLang="zh-TW" sz="2400" dirty="0">
              <a:solidFill>
                <a:srgbClr val="4E5865"/>
              </a:solidFill>
              <a:ea typeface="新細明體" panose="02020500000000000000" pitchFamily="18" charset="-12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300966" y="324094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00966" y="512968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164</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165</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3" y="471818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600" dirty="0">
                <a:solidFill>
                  <a:srgbClr val="4E5865"/>
                </a:solidFill>
              </a:rPr>
              <a:t>Start </a:t>
            </a:r>
            <a:r>
              <a:rPr lang="nl-BE" sz="2600" dirty="0" err="1">
                <a:solidFill>
                  <a:srgbClr val="4E5865"/>
                </a:solidFill>
              </a:rPr>
              <a:t>an</a:t>
            </a:r>
            <a:r>
              <a:rPr lang="nl-BE" sz="2600" dirty="0">
                <a:solidFill>
                  <a:srgbClr val="4E5865"/>
                </a:solidFill>
              </a:rPr>
              <a:t> </a:t>
            </a:r>
            <a:r>
              <a:rPr lang="nl-BE" sz="2600" dirty="0" err="1">
                <a:solidFill>
                  <a:srgbClr val="4E5865"/>
                </a:solidFill>
              </a:rPr>
              <a:t>interactive</a:t>
            </a:r>
            <a:r>
              <a:rPr lang="nl-BE" sz="2600" dirty="0">
                <a:solidFill>
                  <a:srgbClr val="4E5865"/>
                </a:solidFill>
              </a:rPr>
              <a:t> GPU job</a:t>
            </a:r>
          </a:p>
          <a:p>
            <a:pPr marL="361950" indent="0">
              <a:buNone/>
            </a:pPr>
            <a:r>
              <a:rPr lang="nl-BE" sz="2600" dirty="0">
                <a:solidFill>
                  <a:srgbClr val="4E5865"/>
                </a:solidFill>
                <a:latin typeface="Courier New" panose="02070309020205020404" pitchFamily="49" charset="0"/>
                <a:cs typeface="Courier New" panose="02070309020205020404" pitchFamily="49" charset="0"/>
              </a:rPr>
              <a:t>$ </a:t>
            </a:r>
            <a:r>
              <a:rPr lang="nl-BE" sz="2600" dirty="0" err="1">
                <a:solidFill>
                  <a:srgbClr val="4E5865"/>
                </a:solidFill>
                <a:latin typeface="Courier New" panose="02070309020205020404" pitchFamily="49" charset="0"/>
                <a:cs typeface="Courier New" panose="02070309020205020404" pitchFamily="49" charset="0"/>
              </a:rPr>
              <a:t>qsub</a:t>
            </a:r>
            <a:r>
              <a:rPr lang="nl-BE" sz="2600" dirty="0">
                <a:solidFill>
                  <a:srgbClr val="4E5865"/>
                </a:solidFill>
                <a:latin typeface="Courier New" panose="02070309020205020404" pitchFamily="49" charset="0"/>
                <a:cs typeface="Courier New" panose="02070309020205020404" pitchFamily="49" charset="0"/>
              </a:rPr>
              <a:t> –I –l </a:t>
            </a:r>
            <a:r>
              <a:rPr lang="nl-BE" sz="2600" dirty="0" err="1">
                <a:solidFill>
                  <a:srgbClr val="4E5865"/>
                </a:solidFill>
                <a:latin typeface="Courier New" panose="02070309020205020404" pitchFamily="49" charset="0"/>
                <a:cs typeface="Courier New" panose="02070309020205020404" pitchFamily="49" charset="0"/>
              </a:rPr>
              <a:t>walltime</a:t>
            </a:r>
            <a:r>
              <a:rPr lang="nl-BE" sz="2600" dirty="0">
                <a:solidFill>
                  <a:srgbClr val="4E5865"/>
                </a:solidFill>
                <a:latin typeface="Courier New" panose="02070309020205020404" pitchFamily="49" charset="0"/>
                <a:cs typeface="Courier New" panose="02070309020205020404" pitchFamily="49" charset="0"/>
              </a:rPr>
              <a:t>=30:00 –l </a:t>
            </a:r>
            <a:r>
              <a:rPr lang="nl-BE" sz="2600" dirty="0" err="1">
                <a:solidFill>
                  <a:srgbClr val="4E5865"/>
                </a:solidFill>
                <a:latin typeface="Courier New" panose="02070309020205020404" pitchFamily="49" charset="0"/>
                <a:cs typeface="Courier New" panose="02070309020205020404" pitchFamily="49" charset="0"/>
              </a:rPr>
              <a:t>nodes</a:t>
            </a:r>
            <a:r>
              <a:rPr lang="nl-BE" sz="2600" dirty="0">
                <a:solidFill>
                  <a:srgbClr val="4E5865"/>
                </a:solidFill>
                <a:latin typeface="Courier New" panose="02070309020205020404" pitchFamily="49" charset="0"/>
                <a:cs typeface="Courier New" panose="02070309020205020404" pitchFamily="49" charset="0"/>
              </a:rPr>
              <a:t>=1:ppn=9:gpus=1 –l </a:t>
            </a:r>
            <a:r>
              <a:rPr lang="nl-BE" sz="2600" dirty="0" err="1">
                <a:solidFill>
                  <a:srgbClr val="4E5865"/>
                </a:solidFill>
                <a:latin typeface="Courier New" panose="02070309020205020404" pitchFamily="49" charset="0"/>
                <a:cs typeface="Courier New" panose="02070309020205020404" pitchFamily="49" charset="0"/>
              </a:rPr>
              <a:t>partition</a:t>
            </a:r>
            <a:r>
              <a:rPr lang="nl-BE" sz="2600" dirty="0">
                <a:solidFill>
                  <a:srgbClr val="4E5865"/>
                </a:solidFill>
                <a:latin typeface="Courier New" panose="02070309020205020404" pitchFamily="49" charset="0"/>
                <a:cs typeface="Courier New" panose="02070309020205020404" pitchFamily="49" charset="0"/>
              </a:rPr>
              <a:t>=</a:t>
            </a:r>
            <a:r>
              <a:rPr lang="nl-BE" sz="2600" dirty="0" err="1">
                <a:solidFill>
                  <a:srgbClr val="4E5865"/>
                </a:solidFill>
                <a:latin typeface="Courier New" panose="02070309020205020404" pitchFamily="49" charset="0"/>
                <a:cs typeface="Courier New" panose="02070309020205020404" pitchFamily="49" charset="0"/>
              </a:rPr>
              <a:t>gpu</a:t>
            </a:r>
            <a:r>
              <a:rPr lang="nl-BE" sz="2600" dirty="0">
                <a:solidFill>
                  <a:srgbClr val="4E5865"/>
                </a:solidFill>
                <a:latin typeface="Courier New" panose="02070309020205020404" pitchFamily="49" charset="0"/>
                <a:cs typeface="Courier New" panose="02070309020205020404" pitchFamily="49" charset="0"/>
              </a:rPr>
              <a:t> –A </a:t>
            </a:r>
            <a:r>
              <a:rPr lang="nl-BE" sz="2600" dirty="0" err="1">
                <a:solidFill>
                  <a:srgbClr val="4E5865"/>
                </a:solidFill>
                <a:latin typeface="Courier New" panose="02070309020205020404" pitchFamily="49" charset="0"/>
                <a:cs typeface="Courier New" panose="02070309020205020404" pitchFamily="49" charset="0"/>
              </a:rPr>
              <a:t>default_project</a:t>
            </a:r>
            <a:endParaRPr lang="nl-BE" sz="2600" dirty="0">
              <a:solidFill>
                <a:srgbClr val="4E5865"/>
              </a:solidFill>
              <a:latin typeface="Courier New" panose="02070309020205020404" pitchFamily="49" charset="0"/>
              <a:cs typeface="Courier New" panose="02070309020205020404" pitchFamily="49" charset="0"/>
            </a:endParaRPr>
          </a:p>
          <a:p>
            <a:pPr marL="361950" indent="0">
              <a:buNone/>
            </a:pPr>
            <a:r>
              <a:rPr lang="nl-BE" sz="2600" dirty="0" err="1">
                <a:solidFill>
                  <a:srgbClr val="4E5865"/>
                </a:solidFill>
              </a:rPr>
              <a:t>Activate</a:t>
            </a:r>
            <a:r>
              <a:rPr lang="nl-BE" sz="2600" dirty="0">
                <a:solidFill>
                  <a:srgbClr val="4E5865"/>
                </a:solidFill>
              </a:rPr>
              <a:t> </a:t>
            </a:r>
            <a:r>
              <a:rPr lang="nl-BE" sz="2600" dirty="0" err="1">
                <a:solidFill>
                  <a:srgbClr val="4E5865"/>
                </a:solidFill>
              </a:rPr>
              <a:t>conda</a:t>
            </a:r>
            <a:r>
              <a:rPr lang="nl-BE" sz="2600" dirty="0">
                <a:solidFill>
                  <a:srgbClr val="4E5865"/>
                </a:solidFill>
              </a:rPr>
              <a:t> environment</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600" dirty="0">
                <a:solidFill>
                  <a:srgbClr val="4E5865"/>
                </a:solidFill>
              </a:rPr>
              <a:t>Go to your working directory (you can use </a:t>
            </a:r>
            <a:r>
              <a:rPr lang="en-US" sz="2600" dirty="0">
                <a:solidFill>
                  <a:srgbClr val="4E5865"/>
                </a:solidFill>
                <a:latin typeface="Courier New" panose="02070309020205020404" pitchFamily="49" charset="0"/>
                <a:cs typeface="Courier New" panose="02070309020205020404" pitchFamily="49" charset="0"/>
              </a:rPr>
              <a:t>$PBS_O_WORKDIR </a:t>
            </a:r>
            <a:r>
              <a:rPr lang="en-US" sz="2600" dirty="0">
                <a:solidFill>
                  <a:srgbClr val="4E5865"/>
                </a:solidFill>
              </a:rPr>
              <a:t>if you </a:t>
            </a:r>
            <a:r>
              <a:rPr lang="en-US" sz="2600" dirty="0" err="1">
                <a:solidFill>
                  <a:srgbClr val="4E5865"/>
                </a:solidFill>
              </a:rPr>
              <a:t>qsub</a:t>
            </a:r>
            <a:r>
              <a:rPr lang="en-US" sz="2600" dirty="0">
                <a:solidFill>
                  <a:srgbClr val="4E5865"/>
                </a:solidFill>
              </a:rPr>
              <a:t> from there)</a:t>
            </a:r>
            <a:br>
              <a:rPr lang="en-US" sz="2600" dirty="0">
                <a:solidFill>
                  <a:srgbClr val="4E5865"/>
                </a:solidFill>
              </a:rPr>
            </a:br>
            <a:r>
              <a:rPr lang="en-US" sz="2600" dirty="0">
                <a:solidFill>
                  <a:srgbClr val="4E5865"/>
                </a:solidFill>
              </a:rPr>
              <a:t>Start notebook</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a:t>
            </a:r>
            <a:r>
              <a:rPr lang="en-US" sz="2600" dirty="0" err="1">
                <a:solidFill>
                  <a:srgbClr val="4E5865"/>
                </a:solidFill>
                <a:latin typeface="Courier New" panose="02070309020205020404" pitchFamily="49" charset="0"/>
                <a:cs typeface="Courier New" panose="02070309020205020404" pitchFamily="49" charset="0"/>
              </a:rPr>
              <a:t>jupyter</a:t>
            </a:r>
            <a:r>
              <a:rPr lang="en-US" sz="2600" dirty="0">
                <a:solidFill>
                  <a:srgbClr val="4E5865"/>
                </a:solidFill>
                <a:latin typeface="Courier New" panose="02070309020205020404" pitchFamily="49" charset="0"/>
                <a:cs typeface="Courier New" panose="02070309020205020404" pitchFamily="49" charset="0"/>
              </a:rPr>
              <a:t> notebook --port ${USER:3} --</a:t>
            </a:r>
            <a:r>
              <a:rPr lang="en-US" sz="2600" dirty="0" err="1">
                <a:solidFill>
                  <a:srgbClr val="4E5865"/>
                </a:solidFill>
                <a:latin typeface="Courier New" panose="02070309020205020404" pitchFamily="49" charset="0"/>
                <a:cs typeface="Courier New" panose="02070309020205020404" pitchFamily="49" charset="0"/>
              </a:rPr>
              <a:t>ip</a:t>
            </a:r>
            <a:r>
              <a:rPr lang="en-US" sz="26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a:t>
            </a:r>
            <a:r>
              <a:rPr lang="en-US" sz="2600" dirty="0" err="1">
                <a:solidFill>
                  <a:srgbClr val="4E5865"/>
                </a:solidFill>
                <a:latin typeface="Courier New" panose="02070309020205020404" pitchFamily="49" charset="0"/>
                <a:cs typeface="Courier New" panose="02070309020205020404" pitchFamily="49" charset="0"/>
              </a:rPr>
              <a:t>jupyter</a:t>
            </a:r>
            <a:r>
              <a:rPr lang="en-US" sz="2600" dirty="0">
                <a:solidFill>
                  <a:srgbClr val="4E5865"/>
                </a:solidFill>
                <a:latin typeface="Courier New" panose="02070309020205020404" pitchFamily="49" charset="0"/>
                <a:cs typeface="Courier New" panose="02070309020205020404" pitchFamily="49" charset="0"/>
              </a:rPr>
              <a:t> notebook --port 30468 --</a:t>
            </a:r>
            <a:r>
              <a:rPr lang="en-US" sz="2600" dirty="0" err="1">
                <a:solidFill>
                  <a:srgbClr val="4E5865"/>
                </a:solidFill>
                <a:latin typeface="Courier New" panose="02070309020205020404" pitchFamily="49" charset="0"/>
                <a:cs typeface="Courier New" panose="02070309020205020404" pitchFamily="49" charset="0"/>
              </a:rPr>
              <a:t>ip</a:t>
            </a:r>
            <a:r>
              <a:rPr lang="en-US" sz="26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600" dirty="0">
                <a:solidFill>
                  <a:srgbClr val="4E5865"/>
                </a:solidFill>
                <a:cs typeface="Courier New" panose="02070309020205020404" pitchFamily="49" charset="0"/>
              </a:rPr>
              <a:t>Open </a:t>
            </a:r>
            <a:r>
              <a:rPr lang="nl-BE" sz="2600" dirty="0" err="1">
                <a:solidFill>
                  <a:srgbClr val="4E5865"/>
                </a:solidFill>
                <a:cs typeface="Courier New" panose="02070309020205020404" pitchFamily="49" charset="0"/>
              </a:rPr>
              <a:t>the</a:t>
            </a:r>
            <a:r>
              <a:rPr lang="nl-BE" sz="2600" dirty="0">
                <a:solidFill>
                  <a:srgbClr val="4E5865"/>
                </a:solidFill>
                <a:cs typeface="Courier New" panose="02070309020205020404" pitchFamily="49" charset="0"/>
              </a:rPr>
              <a:t> link in </a:t>
            </a:r>
            <a:r>
              <a:rPr lang="nl-BE" sz="2600" dirty="0" err="1">
                <a:solidFill>
                  <a:srgbClr val="4E5865"/>
                </a:solidFill>
                <a:cs typeface="Courier New" panose="02070309020205020404" pitchFamily="49" charset="0"/>
              </a:rPr>
              <a:t>the</a:t>
            </a:r>
            <a:r>
              <a:rPr lang="nl-BE" sz="2600" dirty="0">
                <a:solidFill>
                  <a:srgbClr val="4E5865"/>
                </a:solidFill>
                <a:cs typeface="Courier New" panose="02070309020205020404" pitchFamily="49" charset="0"/>
              </a:rPr>
              <a:t> browser in NX </a:t>
            </a:r>
            <a:r>
              <a:rPr lang="nl-BE" sz="2600" dirty="0" err="1">
                <a:solidFill>
                  <a:srgbClr val="4E5865"/>
                </a:solidFill>
                <a:cs typeface="Courier New" panose="02070309020205020404" pitchFamily="49" charset="0"/>
              </a:rPr>
              <a:t>and</a:t>
            </a:r>
            <a:r>
              <a:rPr lang="nl-BE" sz="2600" dirty="0">
                <a:solidFill>
                  <a:srgbClr val="4E5865"/>
                </a:solidFill>
                <a:cs typeface="Courier New" panose="02070309020205020404" pitchFamily="49" charset="0"/>
              </a:rPr>
              <a:t> test </a:t>
            </a:r>
            <a:r>
              <a:rPr lang="nl-BE" sz="2600" dirty="0" err="1">
                <a:solidFill>
                  <a:srgbClr val="4E5865"/>
                </a:solidFill>
                <a:cs typeface="Courier New" panose="02070309020205020404" pitchFamily="49" charset="0"/>
              </a:rPr>
              <a:t>your</a:t>
            </a:r>
            <a:r>
              <a:rPr lang="nl-BE" sz="26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305811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396861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7519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316476" y="614836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431983"/>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hlinkClick r:id="rId5">
                  <a:extLst>
                    <a:ext uri="{A12FA001-AC4F-418D-AE19-62706E023703}">
                      <ahyp:hlinkClr xmlns:ahyp="http://schemas.microsoft.com/office/drawing/2018/hyperlinkcolor" val="tx"/>
                    </a:ext>
                  </a:extLst>
                </a:hlinkClick>
              </a:rPr>
              <a:t>https://vlaams-supercomputing-centrum-vscdocumentation.readthedocs-hosted.com/en/latest/ </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168</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172</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173</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174</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3" name="Group 2"/>
          <p:cNvGrpSpPr/>
          <p:nvPr/>
        </p:nvGrpSpPr>
        <p:grpSpPr>
          <a:xfrm>
            <a:off x="166853" y="1340768"/>
            <a:ext cx="5775047" cy="4570111"/>
            <a:chOff x="166853" y="1340768"/>
            <a:chExt cx="5775047" cy="4570111"/>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53" y="2060848"/>
              <a:ext cx="5775047"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930140" y="1340768"/>
              <a:ext cx="4248472" cy="584775"/>
            </a:xfrm>
            <a:prstGeom prst="rect">
              <a:avLst/>
            </a:prstGeom>
            <a:noFill/>
          </p:spPr>
          <p:txBody>
            <a:bodyPr wrap="square" rtlCol="0">
              <a:spAutoFit/>
            </a:bodyPr>
            <a:lstStyle/>
            <a:p>
              <a:pPr algn="ctr"/>
              <a:r>
                <a:rPr lang="en-US" b="1" dirty="0" err="1"/>
                <a:t>ThinKing</a:t>
              </a:r>
              <a:r>
                <a:rPr lang="en-US" dirty="0"/>
                <a:t> </a:t>
              </a:r>
              <a:r>
                <a:rPr lang="en-US" sz="1400" dirty="0"/>
                <a:t>(since 2014)</a:t>
              </a:r>
              <a:br>
                <a:rPr lang="en-US" sz="1400" dirty="0"/>
              </a:br>
              <a:r>
                <a:rPr lang="en-US" sz="1400" dirty="0"/>
                <a:t>352 nodes: 7,616 cores</a:t>
              </a:r>
              <a:endParaRPr lang="nl-BE" sz="1400" dirty="0"/>
            </a:p>
          </p:txBody>
        </p:sp>
      </p:grpSp>
      <p:grpSp>
        <p:nvGrpSpPr>
          <p:cNvPr id="6" name="Group 5"/>
          <p:cNvGrpSpPr/>
          <p:nvPr/>
        </p:nvGrpSpPr>
        <p:grpSpPr>
          <a:xfrm>
            <a:off x="6240016" y="1340768"/>
            <a:ext cx="5767209" cy="4570111"/>
            <a:chOff x="6240016" y="1340768"/>
            <a:chExt cx="5767209" cy="4570111"/>
          </a:xfrm>
        </p:grpSpPr>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555910"/>
            <a:chOff x="416872" y="1280470"/>
            <a:chExt cx="3415809" cy="4555910"/>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555910"/>
              <a:chOff x="416872" y="1280470"/>
              <a:chExt cx="3415809" cy="4555910"/>
            </a:xfrm>
          </p:grpSpPr>
          <p:sp>
            <p:nvSpPr>
              <p:cNvPr id="11" name="TextBox 10"/>
              <p:cNvSpPr txBox="1"/>
              <p:nvPr/>
            </p:nvSpPr>
            <p:spPr>
              <a:xfrm>
                <a:off x="416872" y="4666829"/>
                <a:ext cx="3415809" cy="1169551"/>
              </a:xfrm>
              <a:prstGeom prst="rect">
                <a:avLst/>
              </a:prstGeom>
              <a:noFill/>
            </p:spPr>
            <p:txBody>
              <a:bodyPr wrap="square" rtlCol="0">
                <a:spAutoFit/>
              </a:bodyPr>
              <a:lstStyle/>
              <a:p>
                <a:r>
                  <a:rPr lang="nl-BE" sz="1400" b="1" dirty="0"/>
                  <a:t>Thinking</a:t>
                </a:r>
                <a:r>
                  <a:rPr lang="nl-BE" sz="1400" dirty="0"/>
                  <a:t>:</a:t>
                </a:r>
              </a:p>
              <a:p>
                <a:r>
                  <a:rPr lang="nl-BE" sz="1400" dirty="0"/>
                  <a:t>+ 48x + 86x </a:t>
                </a:r>
                <a:r>
                  <a:rPr lang="nl-BE" sz="1400" dirty="0" err="1"/>
                  <a:t>Haswells</a:t>
                </a:r>
                <a:r>
                  <a:rPr lang="nl-BE" sz="1400" dirty="0"/>
                  <a:t> 24c 64/128 GB</a:t>
                </a:r>
              </a:p>
              <a:p>
                <a:r>
                  <a:rPr lang="nl-BE" sz="1400" b="1" dirty="0"/>
                  <a:t>Genius</a:t>
                </a:r>
                <a:r>
                  <a:rPr lang="nl-BE" sz="1400" dirty="0"/>
                  <a:t>: </a:t>
                </a:r>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512698" y="1280470"/>
                <a:ext cx="3107748" cy="3332633"/>
                <a:chOff x="512698" y="1280470"/>
                <a:chExt cx="3107748" cy="3332633"/>
              </a:xfrm>
            </p:grpSpPr>
            <p:sp>
              <p:nvSpPr>
                <p:cNvPr id="61" name="Rounded Rectangle 60"/>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b="1" dirty="0"/>
                  <a:t>Genius</a:t>
                </a:r>
                <a:r>
                  <a:rPr lang="nl-BE" sz="1400" dirty="0"/>
                  <a:t>: </a:t>
                </a:r>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522600" cy="4145466"/>
            <a:chOff x="3832681" y="1292440"/>
            <a:chExt cx="2522600"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522600" cy="4145466"/>
              <a:chOff x="3832681" y="1292440"/>
              <a:chExt cx="2522600"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351349" cy="738664"/>
              </a:xfrm>
              <a:prstGeom prst="rect">
                <a:avLst/>
              </a:prstGeom>
              <a:noFill/>
            </p:spPr>
            <p:txBody>
              <a:bodyPr wrap="none" rtlCol="0">
                <a:spAutoFit/>
              </a:bodyPr>
              <a:lstStyle/>
              <a:p>
                <a:r>
                  <a:rPr lang="nl-BE" sz="1400" b="1" dirty="0"/>
                  <a:t>Genius</a:t>
                </a:r>
                <a:r>
                  <a:rPr lang="nl-BE" sz="1400" dirty="0"/>
                  <a:t>: </a:t>
                </a:r>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375971" cy="4006055"/>
            <a:chOff x="9624392" y="1216407"/>
            <a:chExt cx="2375971"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375971" cy="4006055"/>
              <a:chOff x="9816029" y="1216407"/>
              <a:chExt cx="2375971"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375971" cy="523220"/>
              </a:xfrm>
              <a:prstGeom prst="rect">
                <a:avLst/>
              </a:prstGeom>
              <a:noFill/>
            </p:spPr>
            <p:txBody>
              <a:bodyPr wrap="none" rtlCol="0">
                <a:spAutoFit/>
              </a:bodyPr>
              <a:lstStyle/>
              <a:p>
                <a:r>
                  <a:rPr lang="nl-BE" sz="1400" b="1" dirty="0"/>
                  <a:t>Genius</a:t>
                </a:r>
                <a:r>
                  <a:rPr lang="nl-BE" sz="1400" dirty="0"/>
                  <a:t>: </a:t>
                </a:r>
              </a:p>
              <a:p>
                <a:r>
                  <a:rPr lang="nl-BE" sz="1400" dirty="0"/>
                  <a:t>4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525641574"/>
              </p:ext>
            </p:extLst>
          </p:nvPr>
        </p:nvGraphicFramePr>
        <p:xfrm>
          <a:off x="263354" y="1052736"/>
          <a:ext cx="11377263"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33761">
                  <a:extLst>
                    <a:ext uri="{9D8B030D-6E8A-4147-A177-3AD203B41FA5}">
                      <a16:colId xmlns:a16="http://schemas.microsoft.com/office/drawing/2014/main" val="729416074"/>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5">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2">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ThinKing</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err="1">
                          <a:effectLst/>
                        </a:rPr>
                        <a:t>Haswell</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2.5 GHz</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48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120</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64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pl-PL" sz="1100" kern="1200" dirty="0">
                          <a:effectLst/>
                        </a:rPr>
                        <a:t>96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rPr>
                        <a:t>2.5</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pl-PL" sz="1100" kern="1200" dirty="0">
                          <a:effectLst/>
                        </a:rPr>
                        <a:t>3</a:t>
                      </a:r>
                      <a:r>
                        <a:rPr lang="en-US" sz="1100" kern="1200" dirty="0">
                          <a:effectLst/>
                        </a:rPr>
                        <a:t>,</a:t>
                      </a:r>
                      <a:r>
                        <a:rPr lang="pl-PL" sz="1100" kern="1200" dirty="0">
                          <a:effectLst/>
                        </a:rPr>
                        <a:t>456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50" dirty="0">
                          <a:effectLst/>
                        </a:rPr>
                        <a:t>8 DP FLOPs/cycle: </a:t>
                      </a:r>
                      <a:br>
                        <a:rPr lang="en-GB" sz="1150" dirty="0">
                          <a:effectLst/>
                        </a:rPr>
                      </a:br>
                      <a:r>
                        <a:rPr lang="en-GB" sz="1150" dirty="0">
                          <a:effectLst/>
                        </a:rPr>
                        <a:t>4-wide FMA (fused multiply-add) instructions AVX2</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rPr>
                        <a:t>Infiniband</a:t>
                      </a:r>
                      <a:r>
                        <a:rPr lang="en-US" sz="1100" dirty="0">
                          <a:effectLst/>
                        </a:rPr>
                        <a:t> FDR</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12x(32i+32d) / 12x256 / 30MB</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155922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30</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93624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4724596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100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87070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9704568"/>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$&gt;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42</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5" name="Table 4"/>
          <p:cNvGraphicFramePr>
            <a:graphicFrameLocks noGrp="1"/>
          </p:cNvGraphicFramePr>
          <p:nvPr/>
        </p:nvGraphicFramePr>
        <p:xfrm>
          <a:off x="1734015" y="1893092"/>
          <a:ext cx="8928889" cy="2665870"/>
        </p:xfrm>
        <a:graphic>
          <a:graphicData uri="http://schemas.openxmlformats.org/drawingml/2006/table">
            <a:tbl>
              <a:tblPr firstRow="1" bandRow="1">
                <a:tableStyleId>{5C22544A-7EE6-4342-B048-85BDC9FD1C3A}</a:tableStyleId>
              </a:tblPr>
              <a:tblGrid>
                <a:gridCol w="2581171">
                  <a:extLst>
                    <a:ext uri="{9D8B030D-6E8A-4147-A177-3AD203B41FA5}">
                      <a16:colId xmlns:a16="http://schemas.microsoft.com/office/drawing/2014/main" val="20000"/>
                    </a:ext>
                  </a:extLst>
                </a:gridCol>
                <a:gridCol w="2206804">
                  <a:extLst>
                    <a:ext uri="{9D8B030D-6E8A-4147-A177-3AD203B41FA5}">
                      <a16:colId xmlns:a16="http://schemas.microsoft.com/office/drawing/2014/main" val="20001"/>
                    </a:ext>
                  </a:extLst>
                </a:gridCol>
                <a:gridCol w="1136946">
                  <a:extLst>
                    <a:ext uri="{9D8B030D-6E8A-4147-A177-3AD203B41FA5}">
                      <a16:colId xmlns:a16="http://schemas.microsoft.com/office/drawing/2014/main" val="20002"/>
                    </a:ext>
                  </a:extLst>
                </a:gridCol>
                <a:gridCol w="887537">
                  <a:extLst>
                    <a:ext uri="{9D8B030D-6E8A-4147-A177-3AD203B41FA5}">
                      <a16:colId xmlns:a16="http://schemas.microsoft.com/office/drawing/2014/main" val="20003"/>
                    </a:ext>
                  </a:extLst>
                </a:gridCol>
                <a:gridCol w="1221935">
                  <a:extLst>
                    <a:ext uri="{9D8B030D-6E8A-4147-A177-3AD203B41FA5}">
                      <a16:colId xmlns:a16="http://schemas.microsoft.com/office/drawing/2014/main" val="20004"/>
                    </a:ext>
                  </a:extLst>
                </a:gridCol>
                <a:gridCol w="894496">
                  <a:extLst>
                    <a:ext uri="{9D8B030D-6E8A-4147-A177-3AD203B41FA5}">
                      <a16:colId xmlns:a16="http://schemas.microsoft.com/office/drawing/2014/main" val="20005"/>
                    </a:ext>
                  </a:extLst>
                </a:gridCol>
              </a:tblGrid>
              <a:tr h="144236">
                <a:tc>
                  <a:txBody>
                    <a:bodyPr/>
                    <a:lstStyle/>
                    <a:p>
                      <a:r>
                        <a:rPr lang="en-US" sz="1400" dirty="0"/>
                        <a:t>Name</a:t>
                      </a:r>
                    </a:p>
                  </a:txBody>
                  <a:tcPr marL="68580" marR="68580" marT="34290" marB="34290"/>
                </a:tc>
                <a:tc>
                  <a:txBody>
                    <a:bodyPr/>
                    <a:lstStyle/>
                    <a:p>
                      <a:r>
                        <a:rPr lang="en-US" sz="1400"/>
                        <a:t>Variable</a:t>
                      </a:r>
                      <a:endParaRPr lang="en-US" sz="1400" dirty="0"/>
                    </a:p>
                  </a:txBody>
                  <a:tcPr marL="68580" marR="68580" marT="34290" marB="34290"/>
                </a:tc>
                <a:tc>
                  <a:txBody>
                    <a:bodyPr/>
                    <a:lstStyle/>
                    <a:p>
                      <a:r>
                        <a:rPr lang="en-US" sz="1400"/>
                        <a:t>Type</a:t>
                      </a:r>
                      <a:endParaRPr lang="en-US" sz="1400" dirty="0"/>
                    </a:p>
                  </a:txBody>
                  <a:tcPr marL="68580" marR="68580" marT="34290" marB="34290"/>
                </a:tc>
                <a:tc>
                  <a:txBody>
                    <a:bodyPr/>
                    <a:lstStyle/>
                    <a:p>
                      <a:r>
                        <a:rPr lang="en-US" sz="1400"/>
                        <a:t>Access</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Backup</a:t>
                      </a:r>
                    </a:p>
                    <a:p>
                      <a:endParaRPr lang="en-US" sz="1400" dirty="0"/>
                    </a:p>
                  </a:txBody>
                  <a:tcPr marL="68580" marR="68580" marT="34290" marB="34290"/>
                </a:tc>
                <a:tc>
                  <a:txBody>
                    <a:bodyPr/>
                    <a:lstStyle/>
                    <a:p>
                      <a:r>
                        <a:rPr lang="en-US" sz="1400"/>
                        <a:t>Quota</a:t>
                      </a:r>
                      <a:endParaRPr lang="en-US" sz="1400" dirty="0"/>
                    </a:p>
                  </a:txBody>
                  <a:tcPr marL="68580" marR="68580" marT="34290" marB="34290"/>
                </a:tc>
                <a:extLst>
                  <a:ext uri="{0D108BD9-81ED-4DB2-BD59-A6C34878D82A}">
                    <a16:rowId xmlns:a16="http://schemas.microsoft.com/office/drawing/2014/main" val="10000"/>
                  </a:ext>
                </a:extLst>
              </a:tr>
              <a:tr h="310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/user/</a:t>
                      </a:r>
                      <a:r>
                        <a:rPr lang="en-US" sz="1400" dirty="0" err="1"/>
                        <a:t>leuven</a:t>
                      </a:r>
                      <a:r>
                        <a:rPr lang="en-US" sz="1400" dirty="0"/>
                        <a:t>/30X/vsc30XXX</a:t>
                      </a:r>
                    </a:p>
                  </a:txBody>
                  <a:tcPr marL="68580" marR="68580" marT="34290" marB="34290"/>
                </a:tc>
                <a:tc>
                  <a:txBody>
                    <a:bodyPr/>
                    <a:lstStyle/>
                    <a:p>
                      <a:r>
                        <a:rPr lang="en-US" sz="1400" dirty="0"/>
                        <a:t>$VSC_</a:t>
                      </a:r>
                      <a:r>
                        <a:rPr lang="pl-PL" sz="1400" dirty="0"/>
                        <a:t>HOME</a:t>
                      </a:r>
                      <a:endParaRPr lang="en-US" sz="1400" dirty="0"/>
                    </a:p>
                  </a:txBody>
                  <a:tcPr marL="68580" marR="68580" marT="34290" marB="34290"/>
                </a:tc>
                <a:tc>
                  <a:txBody>
                    <a:bodyPr/>
                    <a:lstStyle/>
                    <a:p>
                      <a:pPr algn="ctr"/>
                      <a:r>
                        <a:rPr lang="pl-PL" sz="1400" dirty="0"/>
                        <a:t>N</a:t>
                      </a:r>
                      <a:r>
                        <a:rPr lang="en-US" sz="1400" dirty="0"/>
                        <a:t>FS</a:t>
                      </a:r>
                    </a:p>
                  </a:txBody>
                  <a:tcPr marL="68580" marR="68580" marT="34290" marB="34290"/>
                </a:tc>
                <a:tc>
                  <a:txBody>
                    <a:bodyPr/>
                    <a:lstStyle/>
                    <a:p>
                      <a:pPr algn="ctr"/>
                      <a:r>
                        <a:rPr lang="en-US" sz="1400" dirty="0"/>
                        <a:t>Global</a:t>
                      </a:r>
                    </a:p>
                  </a:txBody>
                  <a:tcPr marL="68580" marR="68580" marT="34290" marB="34290"/>
                </a:tc>
                <a:tc>
                  <a:txBody>
                    <a:bodyPr/>
                    <a:lstStyle/>
                    <a:p>
                      <a:pPr algn="ctr"/>
                      <a:r>
                        <a:rPr lang="pl-PL" sz="1400" dirty="0"/>
                        <a:t>YES</a:t>
                      </a:r>
                      <a:r>
                        <a:rPr lang="en-US" sz="1400" dirty="0"/>
                        <a:t> </a:t>
                      </a:r>
                      <a:r>
                        <a:rPr lang="en-US" sz="1200" dirty="0"/>
                        <a:t>(h/d/w)</a:t>
                      </a:r>
                    </a:p>
                  </a:txBody>
                  <a:tcPr marL="68580" marR="68580" marT="34290" marB="34290"/>
                </a:tc>
                <a:tc>
                  <a:txBody>
                    <a:bodyPr/>
                    <a:lstStyle/>
                    <a:p>
                      <a:pPr algn="r"/>
                      <a:r>
                        <a:rPr lang="pl-PL" sz="1400" dirty="0"/>
                        <a:t>3</a:t>
                      </a:r>
                      <a:r>
                        <a:rPr lang="en-US" sz="1400" dirty="0"/>
                        <a:t> GB</a:t>
                      </a:r>
                    </a:p>
                  </a:txBody>
                  <a:tcPr marL="68580" marR="68580" marT="34290" marB="34290"/>
                </a:tc>
                <a:extLst>
                  <a:ext uri="{0D108BD9-81ED-4DB2-BD59-A6C34878D82A}">
                    <a16:rowId xmlns:a16="http://schemas.microsoft.com/office/drawing/2014/main" val="10001"/>
                  </a:ext>
                </a:extLst>
              </a:tr>
              <a:tr h="274257">
                <a:tc>
                  <a:txBody>
                    <a:bodyPr/>
                    <a:lstStyle/>
                    <a:p>
                      <a:r>
                        <a:rPr lang="en-US" sz="1400" dirty="0"/>
                        <a:t>/data/</a:t>
                      </a:r>
                      <a:r>
                        <a:rPr lang="en-US" sz="1400" dirty="0" err="1"/>
                        <a:t>leuven</a:t>
                      </a:r>
                      <a:r>
                        <a:rPr lang="en-US" sz="1400" dirty="0"/>
                        <a:t>/30X/vsc30XXX</a:t>
                      </a:r>
                    </a:p>
                  </a:txBody>
                  <a:tcPr marL="68580" marR="68580" marT="34290" marB="34290"/>
                </a:tc>
                <a:tc>
                  <a:txBody>
                    <a:bodyPr/>
                    <a:lstStyle/>
                    <a:p>
                      <a:r>
                        <a:rPr lang="en-US" sz="1400" dirty="0"/>
                        <a:t>$VSC_DATA</a:t>
                      </a:r>
                    </a:p>
                  </a:txBody>
                  <a:tcPr marL="68580" marR="68580" marT="34290" marB="34290"/>
                </a:tc>
                <a:tc>
                  <a:txBody>
                    <a:bodyPr/>
                    <a:lstStyle/>
                    <a:p>
                      <a:pPr algn="ctr"/>
                      <a:r>
                        <a:rPr lang="en-US" sz="1400"/>
                        <a:t>NFS</a:t>
                      </a:r>
                      <a:endParaRPr lang="en-US" sz="1400" dirty="0"/>
                    </a:p>
                  </a:txBody>
                  <a:tcPr marL="68580" marR="68580" marT="34290" marB="34290"/>
                </a:tc>
                <a:tc>
                  <a:txBody>
                    <a:bodyPr/>
                    <a:lstStyle/>
                    <a:p>
                      <a:pPr algn="ctr"/>
                      <a:r>
                        <a:rPr lang="en-US" sz="1400"/>
                        <a:t>Global</a:t>
                      </a:r>
                      <a:endParaRPr lang="en-US" sz="1400" dirty="0"/>
                    </a:p>
                  </a:txBody>
                  <a:tcPr marL="68580" marR="68580" marT="34290" marB="34290"/>
                </a:tc>
                <a:tc>
                  <a:txBody>
                    <a:bodyPr/>
                    <a:lstStyle/>
                    <a:p>
                      <a:pPr algn="ctr"/>
                      <a:r>
                        <a:rPr lang="en-US" sz="1400" dirty="0"/>
                        <a:t>YES </a:t>
                      </a:r>
                      <a:r>
                        <a:rPr lang="en-US" sz="1200" dirty="0"/>
                        <a:t>(h/d/w)</a:t>
                      </a:r>
                    </a:p>
                  </a:txBody>
                  <a:tcPr marL="68580" marR="68580" marT="34290" marB="34290"/>
                </a:tc>
                <a:tc>
                  <a:txBody>
                    <a:bodyPr/>
                    <a:lstStyle/>
                    <a:p>
                      <a:pPr algn="r"/>
                      <a:r>
                        <a:rPr lang="pl-PL" sz="1400"/>
                        <a:t>75</a:t>
                      </a:r>
                      <a:r>
                        <a:rPr lang="en-US" sz="1400"/>
                        <a:t> GB</a:t>
                      </a:r>
                      <a:endParaRPr lang="en-US" sz="1400" dirty="0"/>
                    </a:p>
                  </a:txBody>
                  <a:tcPr marL="68580" marR="68580" marT="34290" marB="34290"/>
                </a:tc>
                <a:extLst>
                  <a:ext uri="{0D108BD9-81ED-4DB2-BD59-A6C34878D82A}">
                    <a16:rowId xmlns:a16="http://schemas.microsoft.com/office/drawing/2014/main" val="10002"/>
                  </a:ext>
                </a:extLst>
              </a:tr>
              <a:tr h="4688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pl-PL" sz="1400" dirty="0" err="1"/>
                        <a:t>scratch</a:t>
                      </a:r>
                      <a:r>
                        <a:rPr lang="en-US" sz="1400" dirty="0"/>
                        <a:t>/</a:t>
                      </a:r>
                      <a:r>
                        <a:rPr lang="en-US" sz="1400" dirty="0" err="1"/>
                        <a:t>leuven</a:t>
                      </a:r>
                      <a:r>
                        <a:rPr lang="en-US" sz="1400" dirty="0"/>
                        <a:t>/30X/vsc30XXX</a:t>
                      </a:r>
                    </a:p>
                  </a:txBody>
                  <a:tcPr marL="68580" marR="68580" marT="34290" marB="34290"/>
                </a:tc>
                <a:tc>
                  <a:txBody>
                    <a:bodyPr/>
                    <a:lstStyle/>
                    <a:p>
                      <a:r>
                        <a:rPr lang="en-US" sz="1400" dirty="0"/>
                        <a:t>$VSC_SCRATCH</a:t>
                      </a:r>
                    </a:p>
                    <a:p>
                      <a:r>
                        <a:rPr lang="en-US" sz="1400" dirty="0"/>
                        <a:t>$VSC_SCRATCH_SITE</a:t>
                      </a:r>
                    </a:p>
                  </a:txBody>
                  <a:tcPr marL="68580" marR="68580" marT="34290" marB="34290"/>
                </a:tc>
                <a:tc>
                  <a:txBody>
                    <a:bodyPr/>
                    <a:lstStyle/>
                    <a:p>
                      <a:pPr algn="ctr"/>
                      <a:r>
                        <a:rPr lang="pl-PL" sz="1400" dirty="0"/>
                        <a:t>GPFS</a:t>
                      </a:r>
                      <a:endParaRPr lang="en-US" sz="1400" dirty="0"/>
                    </a:p>
                  </a:txBody>
                  <a:tcPr marL="68580" marR="68580" marT="34290" marB="34290"/>
                </a:tc>
                <a:tc>
                  <a:txBody>
                    <a:bodyPr/>
                    <a:lstStyle/>
                    <a:p>
                      <a:pPr algn="ctr"/>
                      <a:r>
                        <a:rPr lang="en-US" sz="1400"/>
                        <a:t>Global</a:t>
                      </a:r>
                      <a:endParaRPr lang="en-US" sz="1400" dirty="0"/>
                    </a:p>
                  </a:txBody>
                  <a:tcPr marL="68580" marR="68580" marT="34290" marB="34290"/>
                </a:tc>
                <a:tc>
                  <a:txBody>
                    <a:bodyPr/>
                    <a:lstStyle/>
                    <a:p>
                      <a:pPr algn="ctr"/>
                      <a:r>
                        <a:rPr lang="pl-PL" sz="1400" dirty="0"/>
                        <a:t>NO</a:t>
                      </a:r>
                      <a:endParaRPr lang="en-US" sz="1400" dirty="0"/>
                    </a:p>
                  </a:txBody>
                  <a:tcPr marL="68580" marR="68580" marT="34290" marB="34290"/>
                </a:tc>
                <a:tc>
                  <a:txBody>
                    <a:bodyPr/>
                    <a:lstStyle/>
                    <a:p>
                      <a:pPr algn="r"/>
                      <a:r>
                        <a:rPr lang="pl-PL" sz="1400" baseline="0" dirty="0"/>
                        <a:t>100</a:t>
                      </a:r>
                      <a:r>
                        <a:rPr lang="en-US" sz="1400" baseline="0" dirty="0"/>
                        <a:t> GB</a:t>
                      </a:r>
                      <a:endParaRPr lang="en-US" sz="1400" dirty="0"/>
                    </a:p>
                  </a:txBody>
                  <a:tcPr marL="68580" marR="68580" marT="34290" marB="34290"/>
                </a:tc>
                <a:extLst>
                  <a:ext uri="{0D108BD9-81ED-4DB2-BD59-A6C34878D82A}">
                    <a16:rowId xmlns:a16="http://schemas.microsoft.com/office/drawing/2014/main" val="10003"/>
                  </a:ext>
                </a:extLst>
              </a:tr>
              <a:tr h="360827">
                <a:tc>
                  <a:txBody>
                    <a:bodyPr/>
                    <a:lstStyle/>
                    <a:p>
                      <a:r>
                        <a:rPr lang="en-US" sz="1400" dirty="0"/>
                        <a:t>/</a:t>
                      </a:r>
                      <a:r>
                        <a:rPr lang="en-US" sz="1400" dirty="0" err="1"/>
                        <a:t>node_scratch</a:t>
                      </a:r>
                      <a:r>
                        <a:rPr lang="pl-PL" sz="1400" dirty="0"/>
                        <a:t> (</a:t>
                      </a:r>
                      <a:r>
                        <a:rPr lang="en-US" sz="1400" dirty="0"/>
                        <a:t>Genius</a:t>
                      </a:r>
                      <a:r>
                        <a:rPr lang="pl-PL" sz="1400" dirty="0"/>
                        <a:t>)</a:t>
                      </a:r>
                      <a:endParaRPr lang="en-US" sz="1400" dirty="0"/>
                    </a:p>
                  </a:txBody>
                  <a:tcPr marL="68580" marR="68580" marT="34290" marB="34290"/>
                </a:tc>
                <a:tc>
                  <a:txBody>
                    <a:bodyPr/>
                    <a:lstStyle/>
                    <a:p>
                      <a:r>
                        <a:rPr lang="en-US" sz="1400" dirty="0"/>
                        <a:t>$VSC_SCRATCH_NODE</a:t>
                      </a:r>
                    </a:p>
                  </a:txBody>
                  <a:tcPr marL="68580" marR="68580" marT="34290" marB="34290"/>
                </a:tc>
                <a:tc>
                  <a:txBody>
                    <a:bodyPr/>
                    <a:lstStyle/>
                    <a:p>
                      <a:pPr algn="ctr"/>
                      <a:r>
                        <a:rPr lang="en-US" sz="1400" dirty="0"/>
                        <a:t>ext4</a:t>
                      </a:r>
                    </a:p>
                  </a:txBody>
                  <a:tcPr marL="68580" marR="68580" marT="34290" marB="34290"/>
                </a:tc>
                <a:tc>
                  <a:txBody>
                    <a:bodyPr/>
                    <a:lstStyle/>
                    <a:p>
                      <a:pPr algn="ctr"/>
                      <a:r>
                        <a:rPr lang="en-US" sz="1400" dirty="0"/>
                        <a:t>Local</a:t>
                      </a:r>
                    </a:p>
                  </a:txBody>
                  <a:tcPr marL="68580" marR="68580" marT="34290" marB="34290"/>
                </a:tc>
                <a:tc>
                  <a:txBody>
                    <a:bodyPr/>
                    <a:lstStyle/>
                    <a:p>
                      <a:pPr algn="ctr"/>
                      <a:r>
                        <a:rPr lang="en-US" sz="1400" dirty="0"/>
                        <a:t>NO</a:t>
                      </a:r>
                    </a:p>
                  </a:txBody>
                  <a:tcPr marL="68580" marR="68580" marT="34290" marB="34290"/>
                </a:tc>
                <a:tc>
                  <a:txBody>
                    <a:bodyPr/>
                    <a:lstStyle/>
                    <a:p>
                      <a:pPr algn="r"/>
                      <a:r>
                        <a:rPr lang="en-US" sz="1400" dirty="0"/>
                        <a:t>200GB</a:t>
                      </a:r>
                    </a:p>
                  </a:txBody>
                  <a:tcPr marL="68580" marR="68580" marT="34290" marB="34290"/>
                </a:tc>
                <a:extLst>
                  <a:ext uri="{0D108BD9-81ED-4DB2-BD59-A6C34878D82A}">
                    <a16:rowId xmlns:a16="http://schemas.microsoft.com/office/drawing/2014/main" val="10006"/>
                  </a:ext>
                </a:extLst>
              </a:tr>
              <a:tr h="360827">
                <a:tc>
                  <a:txBody>
                    <a:bodyPr/>
                    <a:lstStyle/>
                    <a:p>
                      <a:r>
                        <a:rPr lang="en-US" sz="1400" dirty="0"/>
                        <a:t>/archive/</a:t>
                      </a:r>
                      <a:r>
                        <a:rPr lang="en-US" sz="1400" dirty="0" err="1"/>
                        <a:t>leuven</a:t>
                      </a:r>
                      <a:r>
                        <a:rPr lang="en-US" sz="1400" dirty="0"/>
                        <a:t>/arc_000XX</a:t>
                      </a:r>
                    </a:p>
                  </a:txBody>
                  <a:tcPr marL="68580" marR="68580" marT="34290" marB="34290"/>
                </a:tc>
                <a:tc>
                  <a:txBody>
                    <a:bodyPr/>
                    <a:lstStyle/>
                    <a:p>
                      <a:endParaRPr lang="en-US" sz="1400" dirty="0"/>
                    </a:p>
                  </a:txBody>
                  <a:tcPr marL="68580" marR="68580" marT="34290" marB="34290"/>
                </a:tc>
                <a:tc>
                  <a:txBody>
                    <a:bodyPr/>
                    <a:lstStyle/>
                    <a:p>
                      <a:pPr algn="ctr"/>
                      <a:r>
                        <a:rPr lang="en-US" sz="1400" dirty="0"/>
                        <a:t>GPFS</a:t>
                      </a:r>
                    </a:p>
                  </a:txBody>
                  <a:tcPr marL="68580" marR="68580" marT="34290" marB="34290"/>
                </a:tc>
                <a:tc>
                  <a:txBody>
                    <a:bodyPr/>
                    <a:lstStyle/>
                    <a:p>
                      <a:pPr algn="ctr"/>
                      <a:r>
                        <a:rPr lang="en-US" sz="1400" dirty="0"/>
                        <a:t>Private</a:t>
                      </a:r>
                    </a:p>
                  </a:txBody>
                  <a:tcPr marL="68580" marR="68580" marT="34290" marB="34290"/>
                </a:tc>
                <a:tc>
                  <a:txBody>
                    <a:bodyPr/>
                    <a:lstStyle/>
                    <a:p>
                      <a:pPr algn="ctr"/>
                      <a:r>
                        <a:rPr lang="en-US" sz="1400" dirty="0"/>
                        <a:t>NO</a:t>
                      </a:r>
                      <a:r>
                        <a:rPr lang="en-US" sz="1400" baseline="0" dirty="0"/>
                        <a:t> </a:t>
                      </a:r>
                      <a:r>
                        <a:rPr lang="en-US" sz="1200" baseline="0" dirty="0"/>
                        <a:t>(mirrored)</a:t>
                      </a:r>
                      <a:endParaRPr lang="en-US" sz="1200" dirty="0"/>
                    </a:p>
                  </a:txBody>
                  <a:tcPr marL="68580" marR="68580" marT="34290" marB="34290"/>
                </a:tc>
                <a:tc>
                  <a:txBody>
                    <a:bodyPr/>
                    <a:lstStyle/>
                    <a:p>
                      <a:pPr algn="r"/>
                      <a:r>
                        <a:rPr lang="en-US" sz="1400" dirty="0"/>
                        <a:t>Min 1 TB</a:t>
                      </a:r>
                    </a:p>
                  </a:txBody>
                  <a:tcPr marL="68580" marR="68580" marT="34290" marB="34290"/>
                </a:tc>
                <a:extLst>
                  <a:ext uri="{0D108BD9-81ED-4DB2-BD59-A6C34878D82A}">
                    <a16:rowId xmlns:a16="http://schemas.microsoft.com/office/drawing/2014/main" val="3651605913"/>
                  </a:ext>
                </a:extLst>
              </a:tr>
              <a:tr h="360827">
                <a:tc>
                  <a:txBody>
                    <a:bodyPr/>
                    <a:lstStyle/>
                    <a:p>
                      <a:r>
                        <a:rPr lang="en-US" sz="1400" dirty="0"/>
                        <a:t>/staging/</a:t>
                      </a:r>
                      <a:r>
                        <a:rPr lang="en-US" sz="1400" dirty="0" err="1"/>
                        <a:t>leuven</a:t>
                      </a:r>
                      <a:r>
                        <a:rPr lang="en-US" sz="1400" dirty="0"/>
                        <a:t>/stg_000XX</a:t>
                      </a:r>
                    </a:p>
                  </a:txBody>
                  <a:tcPr marL="68580" marR="68580" marT="34290" marB="34290"/>
                </a:tc>
                <a:tc>
                  <a:txBody>
                    <a:bodyPr/>
                    <a:lstStyle/>
                    <a:p>
                      <a:endParaRPr lang="en-US" sz="1400" dirty="0"/>
                    </a:p>
                  </a:txBody>
                  <a:tcPr marL="68580" marR="68580" marT="34290" marB="34290"/>
                </a:tc>
                <a:tc>
                  <a:txBody>
                    <a:bodyPr/>
                    <a:lstStyle/>
                    <a:p>
                      <a:pPr algn="ctr"/>
                      <a:r>
                        <a:rPr lang="en-US" sz="1400" dirty="0"/>
                        <a:t>GPFS</a:t>
                      </a:r>
                    </a:p>
                  </a:txBody>
                  <a:tcPr marL="68580" marR="68580" marT="34290" marB="34290"/>
                </a:tc>
                <a:tc>
                  <a:txBody>
                    <a:bodyPr/>
                    <a:lstStyle/>
                    <a:p>
                      <a:pPr algn="ctr"/>
                      <a:r>
                        <a:rPr lang="en-US" sz="1400" dirty="0"/>
                        <a:t>Private</a:t>
                      </a:r>
                    </a:p>
                  </a:txBody>
                  <a:tcPr marL="68580" marR="68580" marT="34290" marB="34290"/>
                </a:tc>
                <a:tc>
                  <a:txBody>
                    <a:bodyPr/>
                    <a:lstStyle/>
                    <a:p>
                      <a:pPr algn="ctr"/>
                      <a:r>
                        <a:rPr lang="en-US" sz="1400" dirty="0"/>
                        <a:t>NO</a:t>
                      </a:r>
                    </a:p>
                  </a:txBody>
                  <a:tcPr marL="68580" marR="68580" marT="34290" marB="34290"/>
                </a:tc>
                <a:tc>
                  <a:txBody>
                    <a:bodyPr/>
                    <a:lstStyle/>
                    <a:p>
                      <a:pPr algn="r"/>
                      <a:r>
                        <a:rPr lang="en-US" sz="1400" dirty="0"/>
                        <a:t>Min 1 TB</a:t>
                      </a:r>
                    </a:p>
                  </a:txBody>
                  <a:tcPr marL="68580" marR="68580" marT="34290" marB="34290"/>
                </a:tc>
                <a:extLst>
                  <a:ext uri="{0D108BD9-81ED-4DB2-BD59-A6C34878D82A}">
                    <a16:rowId xmlns:a16="http://schemas.microsoft.com/office/drawing/2014/main" val="2288035072"/>
                  </a:ext>
                </a:extLst>
              </a:tr>
            </a:tbl>
          </a:graphicData>
        </a:graphic>
      </p:graphicFrame>
      <p:grpSp>
        <p:nvGrpSpPr>
          <p:cNvPr id="15" name="Group 14"/>
          <p:cNvGrpSpPr/>
          <p:nvPr/>
        </p:nvGrpSpPr>
        <p:grpSpPr>
          <a:xfrm>
            <a:off x="5447928" y="254181"/>
            <a:ext cx="5978013" cy="1608114"/>
            <a:chOff x="5447928" y="254181"/>
            <a:chExt cx="5978013" cy="1608114"/>
          </a:xfrm>
        </p:grpSpPr>
        <p:cxnSp>
          <p:nvCxnSpPr>
            <p:cNvPr id="11" name="Straight Arrow Connector 10"/>
            <p:cNvCxnSpPr/>
            <p:nvPr/>
          </p:nvCxnSpPr>
          <p:spPr>
            <a:xfrm flipH="1">
              <a:off x="5447928" y="912960"/>
              <a:ext cx="1232521" cy="94933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80448" y="254181"/>
              <a:ext cx="4745493" cy="1384995"/>
            </a:xfrm>
            <a:prstGeom prst="rect">
              <a:avLst/>
            </a:prstGeom>
            <a:noFill/>
            <a:ln w="25400">
              <a:solidFill>
                <a:srgbClr val="FF0000"/>
              </a:solidFill>
            </a:ln>
          </p:spPr>
          <p:txBody>
            <a:bodyPr wrap="square" rtlCol="0">
              <a:spAutoFit/>
            </a:bodyPr>
            <a:lstStyle/>
            <a:p>
              <a:r>
                <a:rPr lang="pl-PL" sz="1400" dirty="0"/>
                <a:t>Do not </a:t>
              </a:r>
              <a:r>
                <a:rPr lang="pl-PL" sz="1400" dirty="0" err="1"/>
                <a:t>use</a:t>
              </a:r>
              <a:r>
                <a:rPr lang="pl-PL" sz="1400" dirty="0"/>
                <a:t> /</a:t>
              </a:r>
              <a:r>
                <a:rPr lang="pl-PL" sz="1400" dirty="0" err="1"/>
                <a:t>vsc</a:t>
              </a:r>
              <a:r>
                <a:rPr lang="pl-PL" sz="1400" dirty="0"/>
                <a:t>-hard-</a:t>
              </a:r>
              <a:r>
                <a:rPr lang="pl-PL" sz="1400" dirty="0" err="1"/>
                <a:t>mounts</a:t>
              </a:r>
              <a:r>
                <a:rPr lang="pl-PL" sz="1400" dirty="0"/>
                <a:t>/</a:t>
              </a:r>
              <a:r>
                <a:rPr lang="pl-PL" sz="1400" dirty="0" err="1"/>
                <a:t>leuven</a:t>
              </a:r>
              <a:r>
                <a:rPr lang="pl-PL" sz="1400" dirty="0"/>
                <a:t>-data/… </a:t>
              </a:r>
              <a:br>
                <a:rPr lang="en-US" sz="1400" dirty="0"/>
              </a:br>
              <a:r>
                <a:rPr lang="pl-PL" sz="1400" dirty="0"/>
                <a:t>(</a:t>
              </a:r>
              <a:r>
                <a:rPr lang="pl-PL" sz="1400" dirty="0" err="1"/>
                <a:t>mount</a:t>
              </a:r>
              <a:r>
                <a:rPr lang="pl-PL" sz="1400" dirty="0"/>
                <a:t> point </a:t>
              </a:r>
              <a:r>
                <a:rPr lang="pl-PL" sz="1400" dirty="0" err="1"/>
                <a:t>can</a:t>
              </a:r>
              <a:r>
                <a:rPr lang="pl-PL" sz="1400" dirty="0"/>
                <a:t> </a:t>
              </a:r>
              <a:r>
                <a:rPr lang="pl-PL" sz="1400" dirty="0" err="1"/>
                <a:t>change</a:t>
              </a:r>
              <a:r>
                <a:rPr lang="pl-PL" sz="1400" dirty="0"/>
                <a:t>)</a:t>
              </a:r>
              <a:endParaRPr lang="en-US" sz="1400" dirty="0"/>
            </a:p>
            <a:p>
              <a:endParaRPr lang="en-US" sz="1400" dirty="0"/>
            </a:p>
            <a:p>
              <a:r>
                <a:rPr lang="en-US" sz="1400" dirty="0"/>
                <a:t>Use $VSC_HOME for /user/</a:t>
              </a:r>
              <a:r>
                <a:rPr lang="en-US" sz="1400" dirty="0" err="1"/>
                <a:t>leuven</a:t>
              </a:r>
              <a:r>
                <a:rPr lang="en-US" sz="1400" dirty="0"/>
                <a:t>/304/vsc30468</a:t>
              </a:r>
            </a:p>
            <a:p>
              <a:r>
                <a:rPr lang="en-US" sz="1400" dirty="0"/>
                <a:t>        $VSC_DATA  for /data/</a:t>
              </a:r>
              <a:r>
                <a:rPr lang="en-US" sz="1400" dirty="0" err="1"/>
                <a:t>leuven</a:t>
              </a:r>
              <a:r>
                <a:rPr lang="en-US" sz="1400" dirty="0"/>
                <a:t>/304/vsc30468</a:t>
              </a:r>
            </a:p>
            <a:p>
              <a:r>
                <a:rPr lang="en-US" sz="1400" dirty="0"/>
                <a:t>        $VSC_SCRATCH  for /scratch/</a:t>
              </a:r>
              <a:r>
                <a:rPr lang="en-US" sz="1400" dirty="0" err="1"/>
                <a:t>leuven</a:t>
              </a:r>
              <a:r>
                <a:rPr lang="en-US" sz="1400" dirty="0"/>
                <a:t>/304/vsc30468</a:t>
              </a:r>
            </a:p>
          </p:txBody>
        </p:sp>
      </p:grpSp>
      <p:sp>
        <p:nvSpPr>
          <p:cNvPr id="13" name="TextBox 12"/>
          <p:cNvSpPr txBox="1"/>
          <p:nvPr/>
        </p:nvSpPr>
        <p:spPr>
          <a:xfrm>
            <a:off x="1883756" y="5145564"/>
            <a:ext cx="8694488" cy="1015663"/>
          </a:xfrm>
          <a:prstGeom prst="rect">
            <a:avLst/>
          </a:prstGeom>
          <a:noFill/>
        </p:spPr>
        <p:txBody>
          <a:bodyPr wrap="square" rtlCol="0">
            <a:spAutoFit/>
          </a:bodyPr>
          <a:lstStyle/>
          <a:p>
            <a:pPr marL="285750" indent="-285750">
              <a:buFont typeface="Arial" panose="020B0604020202020204" pitchFamily="34" charset="0"/>
              <a:buChar char="•"/>
            </a:pPr>
            <a:r>
              <a:rPr lang="pl-PL" sz="1500" dirty="0">
                <a:solidFill>
                  <a:srgbClr val="FF0000"/>
                </a:solidFill>
              </a:rPr>
              <a:t>To </a:t>
            </a:r>
            <a:r>
              <a:rPr lang="pl-PL" sz="1500" dirty="0" err="1">
                <a:solidFill>
                  <a:srgbClr val="FF0000"/>
                </a:solidFill>
              </a:rPr>
              <a:t>check</a:t>
            </a:r>
            <a:r>
              <a:rPr lang="pl-PL" sz="1500" dirty="0">
                <a:solidFill>
                  <a:srgbClr val="FF0000"/>
                </a:solidFill>
              </a:rPr>
              <a:t> </a:t>
            </a:r>
            <a:r>
              <a:rPr lang="pl-PL" sz="1500" dirty="0" err="1">
                <a:solidFill>
                  <a:srgbClr val="FF0000"/>
                </a:solidFill>
              </a:rPr>
              <a:t>available</a:t>
            </a:r>
            <a:r>
              <a:rPr lang="pl-PL" sz="1500" dirty="0">
                <a:solidFill>
                  <a:srgbClr val="FF0000"/>
                </a:solidFill>
              </a:rPr>
              <a:t> </a:t>
            </a:r>
            <a:r>
              <a:rPr lang="pl-PL" sz="1500" dirty="0" err="1">
                <a:solidFill>
                  <a:srgbClr val="FF0000"/>
                </a:solidFill>
              </a:rPr>
              <a:t>space</a:t>
            </a:r>
            <a:r>
              <a:rPr lang="pl-PL" sz="1500" dirty="0">
                <a:solidFill>
                  <a:srgbClr val="FF0000"/>
                </a:solidFill>
              </a:rPr>
              <a:t>:</a:t>
            </a:r>
            <a:endParaRPr lang="en-US" sz="1500" dirty="0">
              <a:solidFill>
                <a:srgbClr val="FF0000"/>
              </a:solidFill>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a:t>
            </a:r>
            <a:r>
              <a:rPr lang="en-US" sz="1500" dirty="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myquota</a:t>
            </a:r>
            <a:r>
              <a:rPr lang="en-US" sz="1500" dirty="0">
                <a:solidFill>
                  <a:schemeClr val="tx2"/>
                </a:solidFill>
                <a:latin typeface="Courier New" panose="02070309020205020404" pitchFamily="49" charset="0"/>
                <a:cs typeface="Courier New" panose="02070309020205020404" pitchFamily="49" charset="0"/>
              </a:rPr>
              <a:t> </a:t>
            </a:r>
            <a:endParaRPr lang="pl-PL"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quota –s</a:t>
            </a:r>
            <a:endParaRPr lang="en-US"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mmlsquota</a:t>
            </a:r>
            <a:r>
              <a:rPr lang="en-US" sz="1500" dirty="0">
                <a:solidFill>
                  <a:schemeClr val="tx2"/>
                </a:solidFill>
                <a:latin typeface="Courier New" panose="02070309020205020404" pitchFamily="49" charset="0"/>
                <a:cs typeface="Courier New" panose="02070309020205020404" pitchFamily="49" charset="0"/>
              </a:rPr>
              <a:t> vol_ddn2:leuven_scratch</a:t>
            </a: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--block-size auto</a:t>
            </a:r>
            <a:r>
              <a:rPr lang="pl-PL" sz="1500" dirty="0">
                <a:solidFill>
                  <a:schemeClr val="tx2"/>
                </a:solidFill>
                <a:latin typeface="Courier New" panose="02070309020205020404" pitchFamily="49" charset="0"/>
                <a:cs typeface="Courier New" panose="02070309020205020404" pitchFamily="49" charset="0"/>
              </a:rPr>
              <a:t> </a:t>
            </a:r>
            <a:endParaRPr lang="en-US" sz="1500" dirty="0">
              <a:solidFill>
                <a:schemeClr val="tx2"/>
              </a:solidFill>
              <a:cs typeface="Courier New" panose="02070309020205020404" pitchFamily="49" charset="0"/>
            </a:endParaRPr>
          </a:p>
        </p:txBody>
      </p:sp>
      <p:grpSp>
        <p:nvGrpSpPr>
          <p:cNvPr id="23" name="Group 22"/>
          <p:cNvGrpSpPr/>
          <p:nvPr/>
        </p:nvGrpSpPr>
        <p:grpSpPr>
          <a:xfrm>
            <a:off x="2999656" y="4783484"/>
            <a:ext cx="2088232" cy="733748"/>
            <a:chOff x="1475656" y="4783484"/>
            <a:chExt cx="2088232" cy="733748"/>
          </a:xfrm>
        </p:grpSpPr>
        <p:sp>
          <p:nvSpPr>
            <p:cNvPr id="7" name="Rounded Rectangle 6"/>
            <p:cNvSpPr/>
            <p:nvPr/>
          </p:nvSpPr>
          <p:spPr>
            <a:xfrm>
              <a:off x="1475656" y="4783484"/>
              <a:ext cx="2088232"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home/data/scratch)</a:t>
              </a:r>
              <a:endParaRPr lang="nl-BE" sz="1400" dirty="0"/>
            </a:p>
          </p:txBody>
        </p:sp>
        <p:cxnSp>
          <p:nvCxnSpPr>
            <p:cNvPr id="9" name="Straight Arrow Connector 8"/>
            <p:cNvCxnSpPr>
              <a:stCxn id="7" idx="2"/>
            </p:cNvCxnSpPr>
            <p:nvPr/>
          </p:nvCxnSpPr>
          <p:spPr>
            <a:xfrm flipH="1">
              <a:off x="1907705" y="5007362"/>
              <a:ext cx="612067" cy="50987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4" name="Group 23"/>
          <p:cNvGrpSpPr/>
          <p:nvPr/>
        </p:nvGrpSpPr>
        <p:grpSpPr>
          <a:xfrm>
            <a:off x="3575720" y="5405294"/>
            <a:ext cx="3104728" cy="327963"/>
            <a:chOff x="2051720" y="5405293"/>
            <a:chExt cx="3104728" cy="327963"/>
          </a:xfrm>
        </p:grpSpPr>
        <p:sp>
          <p:nvSpPr>
            <p:cNvPr id="14" name="Rounded Rectangle 13"/>
            <p:cNvSpPr/>
            <p:nvPr/>
          </p:nvSpPr>
          <p:spPr>
            <a:xfrm>
              <a:off x="3347864" y="5405293"/>
              <a:ext cx="1808584"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home/data)</a:t>
              </a:r>
              <a:endParaRPr lang="nl-BE" sz="1400" dirty="0"/>
            </a:p>
          </p:txBody>
        </p:sp>
        <p:cxnSp>
          <p:nvCxnSpPr>
            <p:cNvPr id="18" name="Straight Arrow Connector 17"/>
            <p:cNvCxnSpPr/>
            <p:nvPr/>
          </p:nvCxnSpPr>
          <p:spPr>
            <a:xfrm flipH="1">
              <a:off x="2051720" y="5517232"/>
              <a:ext cx="1296144" cy="2160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5" name="Group 24"/>
          <p:cNvGrpSpPr/>
          <p:nvPr/>
        </p:nvGrpSpPr>
        <p:grpSpPr>
          <a:xfrm>
            <a:off x="3575720" y="5541456"/>
            <a:ext cx="5197152" cy="407825"/>
            <a:chOff x="2051720" y="5541455"/>
            <a:chExt cx="5197152" cy="407825"/>
          </a:xfrm>
        </p:grpSpPr>
        <p:sp>
          <p:nvSpPr>
            <p:cNvPr id="19" name="Rounded Rectangle 18"/>
            <p:cNvSpPr/>
            <p:nvPr/>
          </p:nvSpPr>
          <p:spPr>
            <a:xfrm>
              <a:off x="5656312" y="5541455"/>
              <a:ext cx="1592560"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scratch)</a:t>
              </a:r>
              <a:endParaRPr lang="nl-BE" sz="1400" dirty="0"/>
            </a:p>
          </p:txBody>
        </p:sp>
        <p:cxnSp>
          <p:nvCxnSpPr>
            <p:cNvPr id="21" name="Straight Arrow Connector 20"/>
            <p:cNvCxnSpPr>
              <a:stCxn id="19" idx="1"/>
            </p:cNvCxnSpPr>
            <p:nvPr/>
          </p:nvCxnSpPr>
          <p:spPr>
            <a:xfrm flipH="1">
              <a:off x="2051720" y="5653394"/>
              <a:ext cx="3604592" cy="29588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5996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27384"/>
            <a:ext cx="11112000" cy="941087"/>
          </a:xfrm>
        </p:spPr>
        <p:txBody>
          <a:bodyPr>
            <a:normAutofit/>
          </a:bodyPr>
          <a:lstStyle/>
          <a:p>
            <a:r>
              <a:rPr lang="en-US" dirty="0"/>
              <a:t>Login Hosts on Different Machines/partitions</a:t>
            </a:r>
            <a:endParaRPr lang="nl-BE" dirty="0"/>
          </a:p>
        </p:txBody>
      </p:sp>
      <p:graphicFrame>
        <p:nvGraphicFramePr>
          <p:cNvPr id="20" name="Table 19"/>
          <p:cNvGraphicFramePr>
            <a:graphicFrameLocks noGrp="1"/>
          </p:cNvGraphicFramePr>
          <p:nvPr/>
        </p:nvGraphicFramePr>
        <p:xfrm>
          <a:off x="1643803" y="2492896"/>
          <a:ext cx="7848872" cy="3362960"/>
        </p:xfrm>
        <a:graphic>
          <a:graphicData uri="http://schemas.openxmlformats.org/drawingml/2006/table">
            <a:tbl>
              <a:tblPr firstRow="1" bandRow="1">
                <a:tableStyleId>{5C22544A-7EE6-4342-B048-85BDC9FD1C3A}</a:tableStyleId>
              </a:tblPr>
              <a:tblGrid>
                <a:gridCol w="1525839">
                  <a:extLst>
                    <a:ext uri="{9D8B030D-6E8A-4147-A177-3AD203B41FA5}">
                      <a16:colId xmlns:a16="http://schemas.microsoft.com/office/drawing/2014/main" val="4242728146"/>
                    </a:ext>
                  </a:extLst>
                </a:gridCol>
                <a:gridCol w="3486291">
                  <a:extLst>
                    <a:ext uri="{9D8B030D-6E8A-4147-A177-3AD203B41FA5}">
                      <a16:colId xmlns:a16="http://schemas.microsoft.com/office/drawing/2014/main" val="3412039961"/>
                    </a:ext>
                  </a:extLst>
                </a:gridCol>
                <a:gridCol w="2836742">
                  <a:extLst>
                    <a:ext uri="{9D8B030D-6E8A-4147-A177-3AD203B41FA5}">
                      <a16:colId xmlns:a16="http://schemas.microsoft.com/office/drawing/2014/main" val="1169542970"/>
                    </a:ext>
                  </a:extLst>
                </a:gridCol>
              </a:tblGrid>
              <a:tr h="370840">
                <a:tc>
                  <a:txBody>
                    <a:bodyPr/>
                    <a:lstStyle/>
                    <a:p>
                      <a:r>
                        <a:rPr lang="en-US" dirty="0"/>
                        <a:t>Cluster / Partition</a:t>
                      </a:r>
                      <a:endParaRPr lang="nl-BE" dirty="0"/>
                    </a:p>
                  </a:txBody>
                  <a:tcPr/>
                </a:tc>
                <a:tc>
                  <a:txBody>
                    <a:bodyPr/>
                    <a:lstStyle/>
                    <a:p>
                      <a:r>
                        <a:rPr lang="en-US"/>
                        <a:t>&lt;hostname&gt;</a:t>
                      </a:r>
                      <a:endParaRPr lang="nl-BE"/>
                    </a:p>
                  </a:txBody>
                  <a:tcPr/>
                </a:tc>
                <a:tc>
                  <a:txBody>
                    <a:bodyPr/>
                    <a:lstStyle/>
                    <a:p>
                      <a:r>
                        <a:rPr lang="en-US"/>
                        <a:t>Remark(s)</a:t>
                      </a:r>
                      <a:endParaRPr lang="nl-BE"/>
                    </a:p>
                  </a:txBody>
                  <a:tcPr/>
                </a:tc>
                <a:extLst>
                  <a:ext uri="{0D108BD9-81ED-4DB2-BD59-A6C34878D82A}">
                    <a16:rowId xmlns:a16="http://schemas.microsoft.com/office/drawing/2014/main" val="3716626807"/>
                  </a:ext>
                </a:extLst>
              </a:tr>
              <a:tr h="370840">
                <a:tc rowSpan="2">
                  <a:txBody>
                    <a:bodyPr/>
                    <a:lstStyle/>
                    <a:p>
                      <a:r>
                        <a:rPr lang="en-US" dirty="0" err="1"/>
                        <a:t>ThinKing</a:t>
                      </a:r>
                      <a:endParaRPr lang="nl-BE" dirty="0"/>
                    </a:p>
                  </a:txBody>
                  <a:tcPr/>
                </a:tc>
                <a:tc>
                  <a:txBody>
                    <a:bodyPr/>
                    <a:lstStyle/>
                    <a:p>
                      <a:r>
                        <a:rPr lang="en-US" dirty="0">
                          <a:latin typeface="Courier New" panose="02070309020205020404" pitchFamily="49" charset="0"/>
                          <a:cs typeface="Courier New" panose="02070309020205020404" pitchFamily="49" charset="0"/>
                        </a:rPr>
                        <a:t>login-thinking.hpc.kuleuven.be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a:t>Recommended</a:t>
                      </a:r>
                      <a:endParaRPr lang="nl-BE" dirty="0"/>
                    </a:p>
                  </a:txBody>
                  <a:tcPr/>
                </a:tc>
                <a:extLst>
                  <a:ext uri="{0D108BD9-81ED-4DB2-BD59-A6C34878D82A}">
                    <a16:rowId xmlns:a16="http://schemas.microsoft.com/office/drawing/2014/main" val="1963264879"/>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login7-tier2.hpc.kuleuven.be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login8-tier2.hpc.kuleuven.be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a:t>Haswell</a:t>
                      </a:r>
                      <a:r>
                        <a:rPr lang="en-US" dirty="0"/>
                        <a:t> partition</a:t>
                      </a:r>
                      <a:endParaRPr lang="nl-BE" dirty="0"/>
                    </a:p>
                  </a:txBody>
                  <a:tcPr/>
                </a:tc>
                <a:extLst>
                  <a:ext uri="{0D108BD9-81ED-4DB2-BD59-A6C34878D82A}">
                    <a16:rowId xmlns:a16="http://schemas.microsoft.com/office/drawing/2014/main" val="4223595058"/>
                  </a:ext>
                </a:extLst>
              </a:tr>
              <a:tr h="370840">
                <a:tc rowSpan="3">
                  <a:txBody>
                    <a:bodyPr/>
                    <a:lstStyle/>
                    <a:p>
                      <a:r>
                        <a:rPr lang="en-US" dirty="0"/>
                        <a:t>Genius</a:t>
                      </a:r>
                      <a:endParaRPr lang="nl-BE" dirty="0"/>
                    </a:p>
                  </a:txBody>
                  <a:tcPr/>
                </a:tc>
                <a:tc>
                  <a:txBody>
                    <a:bodyPr/>
                    <a:lstStyle/>
                    <a:p>
                      <a:r>
                        <a:rPr lang="en-US" b="1" dirty="0">
                          <a:latin typeface="Courier New" panose="02070309020205020404" pitchFamily="49" charset="0"/>
                          <a:cs typeface="Courier New" panose="02070309020205020404" pitchFamily="49" charset="0"/>
                        </a:rPr>
                        <a:t>login.hpc.kuleuven.be</a:t>
                      </a:r>
                      <a:br>
                        <a:rPr lang="en-US" b="1" dirty="0">
                          <a:latin typeface="Courier New" panose="02070309020205020404" pitchFamily="49" charset="0"/>
                          <a:cs typeface="Courier New" panose="02070309020205020404" pitchFamily="49" charset="0"/>
                        </a:rPr>
                      </a:br>
                      <a:r>
                        <a:rPr lang="en-US" b="0" dirty="0">
                          <a:latin typeface="Courier New" panose="02070309020205020404" pitchFamily="49" charset="0"/>
                          <a:cs typeface="Courier New" panose="02070309020205020404" pitchFamily="49" charset="0"/>
                        </a:rPr>
                        <a:t>login-genius.hpc.kuleuven.be</a:t>
                      </a:r>
                      <a:endParaRPr lang="nl-BE" b="1" dirty="0">
                        <a:latin typeface="Courier New" panose="02070309020205020404" pitchFamily="49" charset="0"/>
                        <a:cs typeface="Courier New" panose="02070309020205020404" pitchFamily="49" charset="0"/>
                      </a:endParaRPr>
                    </a:p>
                  </a:txBody>
                  <a:tcPr/>
                </a:tc>
                <a:tc>
                  <a:txBody>
                    <a:bodyPr/>
                    <a:lstStyle/>
                    <a:p>
                      <a:r>
                        <a:rPr lang="en-US" dirty="0"/>
                        <a:t>Recommended</a:t>
                      </a:r>
                      <a:endParaRPr lang="nl-BE"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login{1,2}-tier2.hpc.kuleuven.be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a:t>No GPU</a:t>
                      </a:r>
                      <a:endParaRPr lang="nl-BE"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login{3,4}-tier2.hpc.kuleuven.be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a:t>Nvidia</a:t>
                      </a:r>
                      <a:r>
                        <a:rPr lang="en-US" baseline="0" dirty="0"/>
                        <a:t> </a:t>
                      </a:r>
                      <a:r>
                        <a:rPr lang="en-US" baseline="0" dirty="0" err="1"/>
                        <a:t>Quadro</a:t>
                      </a:r>
                      <a:r>
                        <a:rPr lang="en-US" baseline="0" dirty="0"/>
                        <a:t> P6000</a:t>
                      </a:r>
                    </a:p>
                  </a:txBody>
                  <a:tcPr/>
                </a:tc>
                <a:extLst>
                  <a:ext uri="{0D108BD9-81ED-4DB2-BD59-A6C34878D82A}">
                    <a16:rowId xmlns:a16="http://schemas.microsoft.com/office/drawing/2014/main" val="2605234728"/>
                  </a:ext>
                </a:extLst>
              </a:tr>
              <a:tr h="370840">
                <a:tc>
                  <a:txBody>
                    <a:bodyPr/>
                    <a:lstStyle/>
                    <a:p>
                      <a:r>
                        <a:rPr lang="en-US" dirty="0"/>
                        <a:t>Superdome</a:t>
                      </a:r>
                      <a:endParaRPr lang="nl-BE" dirty="0"/>
                    </a:p>
                  </a:txBody>
                  <a:tcPr/>
                </a:tc>
                <a:tc>
                  <a:txBody>
                    <a:bodyPr/>
                    <a:lstStyle/>
                    <a:p>
                      <a:r>
                        <a:rPr lang="en-US" b="0" dirty="0">
                          <a:latin typeface="+mn-lt"/>
                          <a:cs typeface="Courier New" panose="02070309020205020404" pitchFamily="49" charset="0"/>
                        </a:rPr>
                        <a:t>Any Genius login node (above)</a:t>
                      </a:r>
                      <a:endParaRPr lang="nl-BE" b="0" dirty="0">
                        <a:latin typeface="+mn-lt"/>
                        <a:cs typeface="Courier New" panose="02070309020205020404" pitchFamily="49" charset="0"/>
                      </a:endParaRPr>
                    </a:p>
                  </a:txBody>
                  <a:tcPr/>
                </a:tc>
                <a:tc>
                  <a:txBody>
                    <a:bodyPr/>
                    <a:lstStyle/>
                    <a:p>
                      <a:r>
                        <a:rPr lang="en-US" baseline="0" dirty="0">
                          <a:latin typeface="Courier New" panose="02070309020205020404" pitchFamily="49" charset="0"/>
                          <a:cs typeface="Courier New" panose="02070309020205020404" pitchFamily="49" charset="0"/>
                        </a:rPr>
                        <a:t>module load superdome; partition=superdome</a:t>
                      </a:r>
                    </a:p>
                  </a:txBody>
                  <a:tcPr/>
                </a:tc>
                <a:extLst>
                  <a:ext uri="{0D108BD9-81ED-4DB2-BD59-A6C34878D82A}">
                    <a16:rowId xmlns:a16="http://schemas.microsoft.com/office/drawing/2014/main" val="1572608004"/>
                  </a:ext>
                </a:extLst>
              </a:tr>
              <a:tr h="370840">
                <a:tc>
                  <a:txBody>
                    <a:bodyPr/>
                    <a:lstStyle/>
                    <a:p>
                      <a:r>
                        <a:rPr lang="en-US" dirty="0"/>
                        <a:t>AMD</a:t>
                      </a:r>
                      <a:endParaRPr lang="nl-BE" dirty="0"/>
                    </a:p>
                  </a:txBody>
                  <a:tcPr/>
                </a:tc>
                <a:tc>
                  <a:txBody>
                    <a:bodyPr/>
                    <a:lstStyle/>
                    <a:p>
                      <a:r>
                        <a:rPr lang="en-US" b="0" dirty="0">
                          <a:latin typeface="+mn-lt"/>
                          <a:cs typeface="Courier New" panose="02070309020205020404" pitchFamily="49" charset="0"/>
                        </a:rPr>
                        <a:t>Any Genius</a:t>
                      </a:r>
                      <a:r>
                        <a:rPr lang="en-US" b="0" baseline="0" dirty="0">
                          <a:latin typeface="+mn-lt"/>
                          <a:cs typeface="Courier New" panose="02070309020205020404" pitchFamily="49" charset="0"/>
                        </a:rPr>
                        <a:t> login node (above)</a:t>
                      </a:r>
                      <a:endParaRPr lang="nl-BE" b="0" dirty="0">
                        <a:latin typeface="+mn-lt"/>
                        <a:cs typeface="Courier New" panose="02070309020205020404" pitchFamily="49" charset="0"/>
                      </a:endParaRPr>
                    </a:p>
                  </a:txBody>
                  <a:tcPr/>
                </a:tc>
                <a:tc>
                  <a:txBody>
                    <a:bodyPr/>
                    <a:lstStyle/>
                    <a:p>
                      <a:r>
                        <a:rPr lang="en-US" baseline="0" dirty="0">
                          <a:latin typeface="Courier New" panose="02070309020205020404" pitchFamily="49" charset="0"/>
                          <a:cs typeface="Courier New" panose="02070309020205020404" pitchFamily="49" charset="0"/>
                        </a:rPr>
                        <a:t>Partition=</a:t>
                      </a:r>
                      <a:r>
                        <a:rPr lang="en-US" baseline="0" dirty="0" err="1">
                          <a:latin typeface="Courier New" panose="02070309020205020404" pitchFamily="49" charset="0"/>
                          <a:cs typeface="Courier New" panose="02070309020205020404" pitchFamily="49" charset="0"/>
                        </a:rPr>
                        <a:t>amd</a:t>
                      </a:r>
                      <a:endParaRPr lang="en-US" baseline="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71712223"/>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47</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51</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a:solidFill>
                  <a:srgbClr val="1D8DB0"/>
                </a:solidFill>
              </a:rPr>
              <a:t>please </a:t>
            </a:r>
            <a:r>
              <a:rPr lang="pl-PL" dirty="0">
                <a:solidFill>
                  <a:srgbClr val="1D8DB0"/>
                </a:solidFill>
              </a:rPr>
              <a:t>stop </a:t>
            </a:r>
            <a:r>
              <a:rPr lang="pl-PL" dirty="0" err="1">
                <a:solidFill>
                  <a:srgbClr val="1D8DB0"/>
                </a:solidFill>
              </a:rPr>
              <a:t>connecting</a:t>
            </a:r>
            <a:r>
              <a:rPr lang="pl-PL" dirty="0">
                <a:solidFill>
                  <a:srgbClr val="1D8DB0"/>
                </a:solidFill>
              </a:rPr>
              <a:t> and </a:t>
            </a:r>
            <a:r>
              <a:rPr lang="pl-PL" dirty="0" err="1">
                <a:solidFill>
                  <a:srgbClr val="1D8DB0"/>
                </a:solidFill>
              </a:rPr>
              <a:t>contact</a:t>
            </a:r>
            <a:r>
              <a:rPr lang="pl-PL" dirty="0">
                <a:solidFill>
                  <a:srgbClr val="1D8DB0"/>
                </a:solidFill>
              </a:rPr>
              <a:t> suport, </a:t>
            </a:r>
            <a:r>
              <a:rPr lang="pl-PL" dirty="0" err="1">
                <a:solidFill>
                  <a:srgbClr val="1D8DB0"/>
                </a:solidFill>
              </a:rPr>
              <a:t>otherwise</a:t>
            </a:r>
            <a:r>
              <a:rPr lang="pl-PL" dirty="0">
                <a:solidFill>
                  <a:srgbClr val="1D8DB0"/>
                </a:solidFill>
              </a:rPr>
              <a:t> </a:t>
            </a:r>
            <a:r>
              <a:rPr lang="pl-PL" dirty="0" err="1">
                <a:solidFill>
                  <a:srgbClr val="1D8DB0"/>
                </a:solidFill>
              </a:rPr>
              <a:t>after</a:t>
            </a:r>
            <a:r>
              <a:rPr lang="pl-PL" dirty="0">
                <a:solidFill>
                  <a:srgbClr val="1D8DB0"/>
                </a:solidFill>
              </a:rPr>
              <a:t> a </a:t>
            </a:r>
            <a:r>
              <a:rPr lang="pl-PL" dirty="0" err="1">
                <a:solidFill>
                  <a:srgbClr val="1D8DB0"/>
                </a:solidFill>
              </a:rPr>
              <a:t>few</a:t>
            </a:r>
            <a:r>
              <a:rPr lang="pl-PL" dirty="0">
                <a:solidFill>
                  <a:srgbClr val="1D8DB0"/>
                </a:solidFill>
              </a:rPr>
              <a:t> </a:t>
            </a:r>
            <a:r>
              <a:rPr lang="pl-PL" dirty="0" err="1">
                <a:solidFill>
                  <a:srgbClr val="1D8DB0"/>
                </a:solidFill>
              </a:rPr>
              <a:t>attempts</a:t>
            </a:r>
            <a:r>
              <a:rPr lang="pl-PL" dirty="0">
                <a:solidFill>
                  <a:srgbClr val="1D8DB0"/>
                </a:solidFill>
              </a:rPr>
              <a:t> </a:t>
            </a:r>
            <a:r>
              <a:rPr lang="pl-PL" dirty="0" err="1">
                <a:solidFill>
                  <a:srgbClr val="1D8DB0"/>
                </a:solidFill>
              </a:rPr>
              <a:t>you</a:t>
            </a:r>
            <a:r>
              <a:rPr lang="pl-PL" dirty="0">
                <a:solidFill>
                  <a:srgbClr val="1D8DB0"/>
                </a:solidFill>
              </a:rPr>
              <a:t> </a:t>
            </a:r>
            <a:r>
              <a:rPr lang="pl-PL" dirty="0" err="1">
                <a:solidFill>
                  <a:srgbClr val="1D8DB0"/>
                </a:solidFill>
              </a:rPr>
              <a:t>will</a:t>
            </a:r>
            <a:r>
              <a:rPr lang="pl-PL" dirty="0">
                <a:solidFill>
                  <a:srgbClr val="1D8DB0"/>
                </a:solidFill>
              </a:rPr>
              <a:t> be </a:t>
            </a:r>
            <a:r>
              <a:rPr lang="pl-PL" dirty="0" err="1">
                <a:solidFill>
                  <a:srgbClr val="1D8DB0"/>
                </a:solidFill>
              </a:rPr>
              <a:t>blocked</a:t>
            </a:r>
            <a:r>
              <a:rPr lang="pl-PL" dirty="0">
                <a:solidFill>
                  <a:srgbClr val="1D8DB0"/>
                </a:solidFill>
              </a:rPr>
              <a:t> </a:t>
            </a:r>
            <a:r>
              <a:rPr lang="pl-PL">
                <a:solidFill>
                  <a:srgbClr val="1D8DB0"/>
                </a:solidFill>
              </a:rPr>
              <a:t>for 24h</a:t>
            </a:r>
            <a:r>
              <a:rPr lang="en-US">
                <a:solidFill>
                  <a:srgbClr val="1D8DB0"/>
                </a:solidFill>
              </a:rPr>
              <a:t>.</a:t>
            </a:r>
            <a:endParaRPr lang="en-US" dirty="0">
              <a:solidFill>
                <a:srgbClr val="1D8DB0"/>
              </a:solidFill>
            </a:endParaRP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a:latin typeface="Courier New" panose="02070309020205020404" pitchFamily="49" charset="0"/>
                <a:cs typeface="Courier New" panose="02070309020205020404" pitchFamily="49" charset="0"/>
              </a:rPr>
              <a:t>@&lt;hostname&gt;</a:t>
            </a:r>
            <a:endParaRPr lang="nl-BE">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52</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53</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63</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64</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68</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7.6, Kernel 3.10.0-1062.1.2.el7.x86_64</a:t>
            </a:r>
          </a:p>
          <a:p>
            <a:r>
              <a:rPr lang="en-US" dirty="0"/>
              <a:t>Compilers: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Never mix 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69</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797367445"/>
              </p:ext>
            </p:extLst>
          </p:nvPr>
        </p:nvGraphicFramePr>
        <p:xfrm>
          <a:off x="1804462" y="2996952"/>
          <a:ext cx="8128000" cy="2595880"/>
        </p:xfrm>
        <a:graphic>
          <a:graphicData uri="http://schemas.openxmlformats.org/drawingml/2006/table">
            <a:tbl>
              <a:tblPr firstRow="1" bandRow="1">
                <a:tableStyleId>{5C22544A-7EE6-4342-B048-85BDC9FD1C3A}</a:tableStyleId>
              </a:tblPr>
              <a:tblGrid>
                <a:gridCol w="4363546">
                  <a:extLst>
                    <a:ext uri="{9D8B030D-6E8A-4147-A177-3AD203B41FA5}">
                      <a16:colId xmlns:a16="http://schemas.microsoft.com/office/drawing/2014/main" val="4156501750"/>
                    </a:ext>
                  </a:extLst>
                </a:gridCol>
                <a:gridCol w="3764454">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dirty="0">
                          <a:latin typeface="Courier New" panose="02070309020205020404" pitchFamily="49" charset="0"/>
                          <a:cs typeface="Courier New" panose="02070309020205020404" pitchFamily="49" charset="0"/>
                        </a:rPr>
                        <a:t>module</a:t>
                      </a:r>
                      <a:r>
                        <a:rPr lang="en-US" baseline="0" dirty="0">
                          <a:latin typeface="Courier New" panose="02070309020205020404" pitchFamily="49" charset="0"/>
                          <a:cs typeface="Courier New" panose="02070309020205020404" pitchFamily="49" charset="0"/>
                        </a:rPr>
                        <a:t> </a:t>
                      </a:r>
                      <a:r>
                        <a:rPr lang="en-US" baseline="0" dirty="0" err="1">
                          <a:latin typeface="Courier New" panose="02070309020205020404" pitchFamily="49" charset="0"/>
                          <a:cs typeface="Courier New" panose="02070309020205020404" pitchFamily="49" charset="0"/>
                        </a:rPr>
                        <a:t>av</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installed modules</a:t>
                      </a:r>
                      <a:endParaRPr lang="nl-BE" dirty="0"/>
                    </a:p>
                  </a:txBody>
                  <a:tcPr/>
                </a:tc>
                <a:extLst>
                  <a:ext uri="{0D108BD9-81ED-4DB2-BD59-A6C34878D82A}">
                    <a16:rowId xmlns:a16="http://schemas.microsoft.com/office/drawing/2014/main" val="3705576117"/>
                  </a:ext>
                </a:extLst>
              </a:tr>
              <a:tr h="370840">
                <a:tc>
                  <a:txBody>
                    <a:bodyPr/>
                    <a:lstStyle/>
                    <a:p>
                      <a:r>
                        <a:rPr lang="en-US" dirty="0">
                          <a:latin typeface="Courier New" panose="02070309020205020404" pitchFamily="49" charset="0"/>
                          <a:cs typeface="Courier New" panose="02070309020205020404" pitchFamily="49" charset="0"/>
                        </a:rPr>
                        <a:t>module </a:t>
                      </a:r>
                      <a:r>
                        <a:rPr lang="en-US" dirty="0" err="1">
                          <a:latin typeface="Courier New" panose="02070309020205020404" pitchFamily="49" charset="0"/>
                          <a:cs typeface="Courier New" panose="02070309020205020404" pitchFamily="49" charset="0"/>
                        </a:rPr>
                        <a:t>av</a:t>
                      </a:r>
                      <a:r>
                        <a:rPr lang="en-US" dirty="0">
                          <a:latin typeface="Courier New" panose="02070309020205020404" pitchFamily="49" charset="0"/>
                          <a:cs typeface="Courier New" panose="02070309020205020404" pitchFamily="49" charset="0"/>
                        </a:rPr>
                        <a:t> Python</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Python-related</a:t>
                      </a:r>
                      <a:r>
                        <a:rPr lang="en-US" baseline="0" dirty="0"/>
                        <a:t> modules</a:t>
                      </a:r>
                      <a:endParaRPr lang="nl-BE" dirty="0"/>
                    </a:p>
                  </a:txBody>
                  <a:tcPr/>
                </a:tc>
                <a:extLst>
                  <a:ext uri="{0D108BD9-81ED-4DB2-BD59-A6C34878D82A}">
                    <a16:rowId xmlns:a16="http://schemas.microsoft.com/office/drawing/2014/main" val="3648460249"/>
                  </a:ext>
                </a:extLst>
              </a:tr>
              <a:tr h="370840">
                <a:tc>
                  <a:txBody>
                    <a:bodyPr/>
                    <a:lstStyle/>
                    <a:p>
                      <a:r>
                        <a:rPr lang="en-US" dirty="0">
                          <a:latin typeface="Courier New" panose="02070309020205020404" pitchFamily="49" charset="0"/>
                          <a:cs typeface="Courier New" panose="02070309020205020404" pitchFamily="49" charset="0"/>
                        </a:rPr>
                        <a:t>module 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a:t>Load a specific module</a:t>
                      </a:r>
                      <a:endParaRPr lang="nl-BE" dirty="0"/>
                    </a:p>
                  </a:txBody>
                  <a:tcPr/>
                </a:tc>
                <a:extLst>
                  <a:ext uri="{0D108BD9-81ED-4DB2-BD59-A6C34878D82A}">
                    <a16:rowId xmlns:a16="http://schemas.microsoft.com/office/drawing/2014/main" val="4161769664"/>
                  </a:ext>
                </a:extLst>
              </a:tr>
              <a:tr h="370840">
                <a:tc>
                  <a:txBody>
                    <a:bodyPr/>
                    <a:lstStyle/>
                    <a:p>
                      <a:r>
                        <a:rPr lang="en-US" dirty="0">
                          <a:latin typeface="Courier New" panose="02070309020205020404" pitchFamily="49" charset="0"/>
                          <a:cs typeface="Courier New" panose="02070309020205020404" pitchFamily="49" charset="0"/>
                        </a:rPr>
                        <a:t>module list</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loaded modules and their dependencies</a:t>
                      </a:r>
                      <a:endParaRPr lang="nl-BE" dirty="0"/>
                    </a:p>
                  </a:txBody>
                  <a:tcPr/>
                </a:tc>
                <a:extLst>
                  <a:ext uri="{0D108BD9-81ED-4DB2-BD59-A6C34878D82A}">
                    <a16:rowId xmlns:a16="http://schemas.microsoft.com/office/drawing/2014/main" val="3663350736"/>
                  </a:ext>
                </a:extLst>
              </a:tr>
              <a:tr h="370840">
                <a:tc>
                  <a:txBody>
                    <a:bodyPr/>
                    <a:lstStyle/>
                    <a:p>
                      <a:r>
                        <a:rPr lang="en-US" dirty="0">
                          <a:latin typeface="Courier New" panose="02070309020205020404" pitchFamily="49" charset="0"/>
                          <a:cs typeface="Courier New" panose="02070309020205020404" pitchFamily="49" charset="0"/>
                        </a:rPr>
                        <a:t>module unload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a:t>Unload a module (but dependencies still stay)</a:t>
                      </a:r>
                      <a:endParaRPr lang="nl-BE" dirty="0"/>
                    </a:p>
                  </a:txBody>
                  <a:tcPr/>
                </a:tc>
                <a:extLst>
                  <a:ext uri="{0D108BD9-81ED-4DB2-BD59-A6C34878D82A}">
                    <a16:rowId xmlns:a16="http://schemas.microsoft.com/office/drawing/2014/main" val="1501394509"/>
                  </a:ext>
                </a:extLst>
              </a:tr>
              <a:tr h="370840">
                <a:tc>
                  <a:txBody>
                    <a:bodyPr/>
                    <a:lstStyle/>
                    <a:p>
                      <a:r>
                        <a:rPr lang="en-US" dirty="0">
                          <a:latin typeface="Courier New" panose="02070309020205020404" pitchFamily="49" charset="0"/>
                          <a:cs typeface="Courier New" panose="02070309020205020404" pitchFamily="49" charset="0"/>
                        </a:rPr>
                        <a:t>module</a:t>
                      </a:r>
                      <a:r>
                        <a:rPr lang="en-US" baseline="0" dirty="0">
                          <a:latin typeface="Courier New" panose="02070309020205020404" pitchFamily="49" charset="0"/>
                          <a:cs typeface="Courier New" panose="02070309020205020404" pitchFamily="49" charset="0"/>
                        </a:rPr>
                        <a:t> purge</a:t>
                      </a:r>
                      <a:endParaRPr lang="nl-BE" dirty="0">
                        <a:latin typeface="Courier New" panose="02070309020205020404" pitchFamily="49" charset="0"/>
                        <a:cs typeface="Courier New" panose="02070309020205020404" pitchFamily="49" charset="0"/>
                      </a:endParaRPr>
                    </a:p>
                  </a:txBody>
                  <a:tcPr/>
                </a:tc>
                <a:tc>
                  <a:txBody>
                    <a:bodyPr/>
                    <a:lstStyle/>
                    <a:p>
                      <a:r>
                        <a:rPr lang="en-US" dirty="0"/>
                        <a:t>Remove all modules</a:t>
                      </a:r>
                      <a:r>
                        <a:rPr lang="en-US" baseline="0" dirty="0"/>
                        <a:t> from your work session</a:t>
                      </a:r>
                      <a:endParaRPr lang="nl-BE"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435133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If you cannot, ask us for help</a:t>
            </a:r>
          </a:p>
          <a:p>
            <a:r>
              <a:rPr lang="en-US" sz="2000" dirty="0"/>
              <a:t>Python/R packages for AI and ML must be installed by the users themselves</a:t>
            </a:r>
          </a:p>
          <a:p>
            <a:r>
              <a:rPr lang="en-US" sz="2000" dirty="0"/>
              <a:t>Install </a:t>
            </a:r>
            <a:r>
              <a:rPr lang="en-US" sz="2000" dirty="0" err="1"/>
              <a:t>miniconda</a:t>
            </a:r>
            <a:r>
              <a:rPr lang="en-US" sz="2000" dirty="0"/>
              <a:t> in your $VSC_DATA</a:t>
            </a:r>
            <a:br>
              <a:rPr lang="en-US" sz="2000" dirty="0"/>
            </a:b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wget</a:t>
            </a:r>
            <a:r>
              <a:rPr lang="en-US" altLang="en-US" sz="2000" dirty="0">
                <a:latin typeface="Courier New" panose="02070309020205020404" pitchFamily="49" charset="0"/>
                <a:cs typeface="Courier New" panose="02070309020205020404" pitchFamily="49" charset="0"/>
              </a:rPr>
              <a:t> https://repo.continuum.io/miniconda/Miniconda3-latest-Linux-x86_64.sh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$&gt; bash Miniconda3-latest-Linux-x86_64.sh -p $VSC_DATA/miniconda3 </a:t>
            </a:r>
            <a:endParaRPr lang="en-US" sz="2000" dirty="0"/>
          </a:p>
          <a:p>
            <a:r>
              <a:rPr lang="en-US" sz="2000" dirty="0"/>
              <a:t>Create </a:t>
            </a:r>
            <a:r>
              <a:rPr lang="en-US" sz="2000" dirty="0" err="1"/>
              <a:t>conda</a:t>
            </a:r>
            <a:r>
              <a:rPr lang="en-US" sz="2000" dirty="0"/>
              <a:t> environment per every project</a:t>
            </a:r>
            <a:br>
              <a:rPr lang="en-US" sz="2000" dirty="0"/>
            </a:br>
            <a:r>
              <a:rPr lang="en-US" sz="2000" dirty="0" err="1">
                <a:latin typeface="Courier New" panose="02070309020205020404" pitchFamily="49" charset="0"/>
                <a:cs typeface="Courier New" panose="02070309020205020404" pitchFamily="49" charset="0"/>
              </a:rPr>
              <a:t>conda</a:t>
            </a:r>
            <a:r>
              <a:rPr lang="en-US" sz="2000" dirty="0">
                <a:latin typeface="Courier New" panose="02070309020205020404" pitchFamily="49" charset="0"/>
                <a:cs typeface="Courier New" panose="02070309020205020404" pitchFamily="49" charset="0"/>
              </a:rPr>
              <a:t> create –n </a:t>
            </a:r>
            <a:r>
              <a:rPr lang="en-US" sz="2000" dirty="0" err="1">
                <a:latin typeface="Courier New" panose="02070309020205020404" pitchFamily="49" charset="0"/>
                <a:cs typeface="Courier New" panose="02070309020205020404" pitchFamily="49" charset="0"/>
              </a:rPr>
              <a:t>EnvTF</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tensorflow-gpu</a:t>
            </a:r>
            <a:r>
              <a:rPr lang="en-US" sz="2000" dirty="0">
                <a:latin typeface="Courier New" panose="02070309020205020404" pitchFamily="49" charset="0"/>
                <a:cs typeface="Courier New" panose="02070309020205020404" pitchFamily="49" charset="0"/>
              </a:rPr>
              <a:t>=2.0.0 </a:t>
            </a:r>
            <a:r>
              <a:rPr lang="en-US" sz="2000" dirty="0" err="1">
                <a:latin typeface="Courier New" panose="02070309020205020404" pitchFamily="49" charset="0"/>
                <a:cs typeface="Courier New" panose="02070309020205020404" pitchFamily="49" charset="0"/>
              </a:rPr>
              <a:t>pytorch</a:t>
            </a:r>
            <a:endParaRPr lang="en-US" sz="2000" dirty="0"/>
          </a:p>
          <a:p>
            <a:r>
              <a:rPr lang="en-US" sz="2000" dirty="0"/>
              <a:t>Use your own </a:t>
            </a:r>
            <a:r>
              <a:rPr lang="en-US" sz="2000" dirty="0" err="1"/>
              <a:t>conda</a:t>
            </a:r>
            <a:r>
              <a:rPr lang="en-US" sz="2000" dirty="0"/>
              <a:t>/Python in your jobs/scripts</a:t>
            </a:r>
            <a:br>
              <a:rPr lang="en-US" sz="2000" dirty="0"/>
            </a:br>
            <a:r>
              <a:rPr lang="en-US" sz="2000" dirty="0" err="1">
                <a:latin typeface="Courier New" panose="02070309020205020404" pitchFamily="49" charset="0"/>
                <a:cs typeface="Courier New" panose="02070309020205020404" pitchFamily="49" charset="0"/>
              </a:rPr>
              <a:t>conda</a:t>
            </a:r>
            <a:r>
              <a:rPr lang="en-US" sz="2000" dirty="0">
                <a:latin typeface="Courier New" panose="02070309020205020404" pitchFamily="49" charset="0"/>
                <a:cs typeface="Courier New" panose="02070309020205020404" pitchFamily="49" charset="0"/>
              </a:rPr>
              <a:t> activate </a:t>
            </a:r>
            <a:r>
              <a:rPr lang="en-US" sz="2000" dirty="0" err="1">
                <a:latin typeface="Courier New" panose="02070309020205020404" pitchFamily="49" charset="0"/>
                <a:cs typeface="Courier New" panose="02070309020205020404" pitchFamily="49" charset="0"/>
              </a:rPr>
              <a:t>EnvTF</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71</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72</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12291" name="Rectangle 3"/>
          <p:cNvSpPr>
            <a:spLocks noGrp="1" noChangeArrowheads="1"/>
          </p:cNvSpPr>
          <p:nvPr>
            <p:ph idx="1"/>
          </p:nvPr>
        </p:nvSpPr>
        <p:spPr>
          <a:xfrm>
            <a:off x="720000" y="1349999"/>
            <a:ext cx="7896280" cy="2151009"/>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GPU, </a:t>
            </a:r>
            <a:r>
              <a:rPr lang="en-US" dirty="0" err="1"/>
              <a:t>BigMem</a:t>
            </a:r>
            <a:r>
              <a:rPr lang="en-US" dirty="0"/>
              <a:t>, Superdome, 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3689065"/>
            <a:ext cx="1673570" cy="2366392"/>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872" y="4215981"/>
            <a:ext cx="1981990" cy="132380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0" y="3836617"/>
            <a:ext cx="2012353" cy="2012353"/>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9553" y="3836617"/>
            <a:ext cx="1777269" cy="1777269"/>
          </a:xfrm>
          <a:prstGeom prst="rect">
            <a:avLst/>
          </a:prstGeom>
        </p:spPr>
      </p:pic>
      <p:grpSp>
        <p:nvGrpSpPr>
          <p:cNvPr id="12288" name="Group 12287"/>
          <p:cNvGrpSpPr/>
          <p:nvPr/>
        </p:nvGrpSpPr>
        <p:grpSpPr>
          <a:xfrm>
            <a:off x="1991544" y="3501008"/>
            <a:ext cx="2359032" cy="2716560"/>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
        <p:nvSpPr>
          <p:cNvPr id="39939" name="Rectangle 3"/>
          <p:cNvSpPr>
            <a:spLocks noGrp="1" noChangeArrowheads="1"/>
          </p:cNvSpPr>
          <p:nvPr>
            <p:ph idx="1"/>
          </p:nvPr>
        </p:nvSpPr>
        <p:spPr>
          <a:xfrm>
            <a:off x="1677851" y="1556793"/>
            <a:ext cx="8334000" cy="4032448"/>
          </a:xfrm>
          <a:ln w="19050">
            <a:solidFill>
              <a:schemeClr val="accent5"/>
            </a:solidFill>
          </a:ln>
        </p:spPr>
        <p:txBody>
          <a:bodyPr/>
          <a:lstStyle/>
          <a:p>
            <a:pPr marL="457200" indent="-457200">
              <a:buFont typeface="+mj-lt"/>
              <a:buAutoNum type="arabicParenR"/>
            </a:pPr>
            <a:r>
              <a:rPr lang="en-US" b="1" dirty="0"/>
              <a:t>Batch jobs </a:t>
            </a:r>
            <a:r>
              <a:rPr lang="en-US" dirty="0"/>
              <a:t>are by far the most common and allow for the most efficient use of the infrastructure. Essentially, a batch job is a bash shell script that is executed on a compute node, and that can spawn a parallel computation on many nodes. These jobs are placed in the queue, and the user can forget about it until it is finished.</a:t>
            </a:r>
          </a:p>
          <a:p>
            <a:pPr marL="457200" indent="-457200">
              <a:buFont typeface="+mj-lt"/>
              <a:buAutoNum type="arabicParenR"/>
            </a:pPr>
            <a:r>
              <a:rPr lang="en-US" b="1" dirty="0"/>
              <a:t>Interactive jobs </a:t>
            </a:r>
            <a:r>
              <a:rPr lang="en-US" dirty="0"/>
              <a:t>are intended to work on one or more compute nodes interactively. This can be useful in the context of software development for debugging and  profiling applications, or for interactive calculations or visualizations. Basically, one gets a shell on one of the compute nodes.</a:t>
            </a:r>
          </a:p>
          <a:p>
            <a:pPr marL="457200" indent="-457200">
              <a:buFont typeface="+mj-lt"/>
              <a:buAutoNum type="arabicParenR"/>
            </a:pPr>
            <a:r>
              <a:rPr lang="en-US" dirty="0"/>
              <a:t>To get GPU(s), you can use </a:t>
            </a:r>
            <a:r>
              <a:rPr lang="en-US" b="1" dirty="0" err="1"/>
              <a:t>JupyterHub</a:t>
            </a:r>
            <a:r>
              <a:rPr lang="en-US" dirty="0"/>
              <a:t> with your internet browser</a:t>
            </a:r>
          </a:p>
        </p:txBody>
      </p:sp>
      <p:sp>
        <p:nvSpPr>
          <p:cNvPr id="39938" name="Rectangle 2"/>
          <p:cNvSpPr>
            <a:spLocks noGrp="1" noChangeArrowheads="1"/>
          </p:cNvSpPr>
          <p:nvPr>
            <p:ph type="title"/>
          </p:nvPr>
        </p:nvSpPr>
        <p:spPr>
          <a:xfrm>
            <a:off x="1487488" y="332656"/>
            <a:ext cx="8334000" cy="584704"/>
          </a:xfrm>
        </p:spPr>
        <p:txBody>
          <a:bodyPr/>
          <a:lstStyle/>
          <a:p>
            <a:pPr eaLnBrk="1" hangingPunct="1"/>
            <a:r>
              <a:rPr lang="en-US" altLang="en-US" dirty="0"/>
              <a:t>Types of Jobs</a:t>
            </a:r>
          </a:p>
        </p:txBody>
      </p:sp>
    </p:spTree>
    <p:extLst>
      <p:ext uri="{BB962C8B-B14F-4D97-AF65-F5344CB8AC3E}">
        <p14:creationId xmlns:p14="http://schemas.microsoft.com/office/powerpoint/2010/main" val="401042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3970318"/>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Ask 2 </a:t>
            </a:r>
            <a:r>
              <a:rPr lang="en-US" dirty="0" err="1"/>
              <a:t>SkyLake</a:t>
            </a:r>
            <a:r>
              <a:rPr lang="en-US" dirty="0"/>
              <a:t> nodes, 36 cores each, 4 GB RAM per core for 12 hours</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nodes=5:ppn=36:skylake,pmem=4gb,walltime=12:00:00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Ask 2 </a:t>
            </a:r>
            <a:r>
              <a:rPr lang="en-US" dirty="0" err="1"/>
              <a:t>CascadeLake</a:t>
            </a:r>
            <a:r>
              <a:rPr lang="en-US" dirty="0"/>
              <a:t> nodes, 36 cores each, 4GB RAM per core for 30 min</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nodes=2:ppn=36</a:t>
            </a:r>
            <a:r>
              <a:rPr lang="en-US" dirty="0">
                <a:solidFill>
                  <a:srgbClr val="FF0000"/>
                </a:solidFill>
                <a:latin typeface="Courier New" panose="02070309020205020404" pitchFamily="49" charset="0"/>
                <a:cs typeface="Courier New" panose="02070309020205020404" pitchFamily="49" charset="0"/>
              </a:rPr>
              <a:t>:cascadelake</a:t>
            </a:r>
            <a:r>
              <a:rPr lang="en-US" dirty="0">
                <a:latin typeface="Courier New" panose="02070309020205020404" pitchFamily="49" charset="0"/>
                <a:cs typeface="Courier New" panose="02070309020205020404" pitchFamily="49" charset="0"/>
              </a:rPr>
              <a:t>,pmem=4gb,walltime=30:00</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Create a new text (ASCII) file</a:t>
            </a:r>
          </a:p>
          <a:p>
            <a:pPr eaLnBrk="1" hangingPunct="1"/>
            <a:r>
              <a:rPr lang="en-US" altLang="en-US" sz="2200" dirty="0"/>
              <a:t>Give it a good name!</a:t>
            </a:r>
            <a:br>
              <a:rPr lang="en-US" altLang="en-US" sz="2200" dirty="0"/>
            </a:br>
            <a:r>
              <a:rPr lang="en-US" altLang="en-US" sz="2200" dirty="0"/>
              <a:t>E.g. </a:t>
            </a:r>
            <a:r>
              <a:rPr lang="en-US" altLang="en-US" sz="2200" dirty="0" err="1">
                <a:latin typeface="Courier New" panose="02070309020205020404" pitchFamily="49" charset="0"/>
                <a:cs typeface="Courier New" panose="02070309020205020404" pitchFamily="49" charset="0"/>
              </a:rPr>
              <a:t>simulation.pbs</a:t>
            </a:r>
            <a:endParaRPr lang="en-US" altLang="en-US" sz="2200" dirty="0">
              <a:latin typeface="Courier New" panose="02070309020205020404" pitchFamily="49" charset="0"/>
              <a:cs typeface="Courier New" panose="02070309020205020404" pitchFamily="49" charset="0"/>
            </a:endParaRPr>
          </a:p>
          <a:p>
            <a:pPr eaLnBrk="1" hangingPunct="1"/>
            <a:r>
              <a:rPr lang="en-US" altLang="en-US" sz="2200" dirty="0"/>
              <a:t>The first line is the shebang!</a:t>
            </a:r>
            <a:br>
              <a:rPr lang="en-US" altLang="en-US" sz="2200" dirty="0"/>
            </a:br>
            <a:r>
              <a:rPr lang="en-US" altLang="en-US" sz="2200" dirty="0">
                <a:latin typeface="Courier New" panose="02070309020205020404" pitchFamily="49" charset="0"/>
                <a:cs typeface="Courier New" panose="02070309020205020404" pitchFamily="49" charset="0"/>
              </a:rPr>
              <a:t>#!/bin/bash</a:t>
            </a:r>
          </a:p>
          <a:p>
            <a:pPr eaLnBrk="1" hangingPunct="1"/>
            <a:r>
              <a:rPr lang="en-US" altLang="en-US" sz="2200" dirty="0"/>
              <a:t>Put all commands line by line, e.g.</a:t>
            </a:r>
            <a:br>
              <a:rPr lang="en-US" altLang="en-US" sz="2200" dirty="0"/>
            </a:br>
            <a:r>
              <a:rPr lang="en-US" altLang="en-US" sz="2200" dirty="0">
                <a:latin typeface="Courier New" panose="02070309020205020404" pitchFamily="49" charset="0"/>
                <a:cs typeface="Courier New" panose="02070309020205020404" pitchFamily="49" charset="0"/>
              </a:rPr>
              <a:t>echo “Hello World!”</a:t>
            </a:r>
          </a:p>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a:latin typeface="Courier New" panose="02070309020205020404" pitchFamily="49" charset="0"/>
                  <a:cs typeface="Courier New" panose="02070309020205020404" pitchFamily="49" charset="0"/>
                </a:rPr>
                <a:t>echo “Hello World!”</a:t>
              </a:r>
              <a:endParaRPr lang="nl-BE" sz="200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r>
                <a:rPr lang="en-US" sz="2000" dirty="0">
                  <a:latin typeface="Courier New" panose="02070309020205020404" pitchFamily="49" charset="0"/>
                  <a:cs typeface="Courier New" panose="02070309020205020404" pitchFamily="49" charset="0"/>
                </a:rPr>
                <a:t> –A </a:t>
              </a:r>
              <a:r>
                <a:rPr lang="en-US" sz="2000" dirty="0" err="1">
                  <a:latin typeface="Courier New" panose="02070309020205020404" pitchFamily="49" charset="0"/>
                  <a:cs typeface="Courier New" panose="02070309020205020404" pitchFamily="49" charset="0"/>
                </a:rPr>
                <a:t>default_project</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867">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11424" y="129517"/>
            <a:ext cx="4608064" cy="728720"/>
          </a:xfrm>
        </p:spPr>
        <p:txBody>
          <a:bodyPr>
            <a:normAutofit/>
          </a:bodyPr>
          <a:lstStyle/>
          <a:p>
            <a:pPr eaLnBrk="1" hangingPunct="1"/>
            <a:r>
              <a:rPr lang="en-US" altLang="en-US" dirty="0"/>
              <a:t>Example: PBS Job Script</a:t>
            </a:r>
          </a:p>
        </p:txBody>
      </p:sp>
      <p:sp>
        <p:nvSpPr>
          <p:cNvPr id="38915" name="Rectangle 3"/>
          <p:cNvSpPr>
            <a:spLocks noGrp="1" noChangeArrowheads="1"/>
          </p:cNvSpPr>
          <p:nvPr>
            <p:ph type="body" idx="1"/>
          </p:nvPr>
        </p:nvSpPr>
        <p:spPr>
          <a:xfrm>
            <a:off x="1127896"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5879976" y="6384346"/>
            <a:ext cx="431170" cy="365125"/>
          </a:xfrm>
        </p:spPr>
        <p:txBody>
          <a:bodyPr/>
          <a:lstStyle/>
          <a:p>
            <a:fld id="{F35D8031-C8E5-48F8-A3B6-81643B27A3AF}" type="slidenum">
              <a:rPr lang="nl-BE" smtClean="0"/>
              <a:pPr/>
              <a:t>86</a:t>
            </a:fld>
            <a:endParaRPr lang="nl-BE" dirty="0"/>
          </a:p>
        </p:txBody>
      </p:sp>
      <p:grpSp>
        <p:nvGrpSpPr>
          <p:cNvPr id="15" name="Group 14"/>
          <p:cNvGrpSpPr/>
          <p:nvPr/>
        </p:nvGrpSpPr>
        <p:grpSpPr>
          <a:xfrm>
            <a:off x="3071665" y="1109517"/>
            <a:ext cx="2332147" cy="432048"/>
            <a:chOff x="2171878" y="1109517"/>
            <a:chExt cx="2644037" cy="432048"/>
          </a:xfrm>
        </p:grpSpPr>
        <p:sp>
          <p:nvSpPr>
            <p:cNvPr id="4" name="Rectangle 3"/>
            <p:cNvSpPr/>
            <p:nvPr/>
          </p:nvSpPr>
          <p:spPr>
            <a:xfrm>
              <a:off x="3478087" y="1109517"/>
              <a:ext cx="133782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151784" y="1541566"/>
            <a:ext cx="2904886" cy="1959443"/>
            <a:chOff x="3331636" y="1541565"/>
            <a:chExt cx="2904886" cy="1959443"/>
          </a:xfrm>
        </p:grpSpPr>
        <p:sp>
          <p:nvSpPr>
            <p:cNvPr id="7" name="Rectangle 6"/>
            <p:cNvSpPr/>
            <p:nvPr/>
          </p:nvSpPr>
          <p:spPr>
            <a:xfrm>
              <a:off x="4752244" y="2117629"/>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755964" y="3789040"/>
            <a:ext cx="3204132" cy="648072"/>
            <a:chOff x="2592004" y="3789040"/>
            <a:chExt cx="3204132" cy="648072"/>
          </a:xfrm>
          <a:solidFill>
            <a:schemeClr val="accent5"/>
          </a:solidFill>
        </p:grpSpPr>
        <p:cxnSp>
          <p:nvCxnSpPr>
            <p:cNvPr id="19" name="Straight Connector 18"/>
            <p:cNvCxnSpPr/>
            <p:nvPr/>
          </p:nvCxnSpPr>
          <p:spPr>
            <a:xfrm>
              <a:off x="2592004" y="3789040"/>
              <a:ext cx="0" cy="648072"/>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26" name="Group 25"/>
          <p:cNvGrpSpPr/>
          <p:nvPr/>
        </p:nvGrpSpPr>
        <p:grpSpPr>
          <a:xfrm>
            <a:off x="7536161"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31" name="Group 30"/>
          <p:cNvGrpSpPr/>
          <p:nvPr/>
        </p:nvGrpSpPr>
        <p:grpSpPr>
          <a:xfrm>
            <a:off x="4079776"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87</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93</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94</a:t>
            </a:fld>
            <a:endParaRPr lang="en-US"/>
          </a:p>
        </p:txBody>
      </p:sp>
    </p:spTree>
    <p:extLst>
      <p:ext uri="{BB962C8B-B14F-4D97-AF65-F5344CB8AC3E}">
        <p14:creationId xmlns:p14="http://schemas.microsoft.com/office/powerpoint/2010/main" val="25761883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p>
          <a:p>
            <a:pPr marL="285750" indent="-285750">
              <a:buFontTx/>
              <a:buChar char="-"/>
            </a:pPr>
            <a:r>
              <a:rPr lang="en-US" sz="2100" dirty="0"/>
              <a:t>first do </a:t>
            </a:r>
            <a:r>
              <a:rPr lang="en-US" sz="2100" dirty="0">
                <a:latin typeface="Courier New" panose="02070309020205020404" pitchFamily="49" charset="0"/>
                <a:cs typeface="Courier New" panose="02070309020205020404" pitchFamily="49" charset="0"/>
              </a:rPr>
              <a:t>module load superdome</a:t>
            </a: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D2AE0C-6D0B-4263-B7C4-F46CAED039C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aff7d12c-bb71-4270-bd29-9c4d45ff3327"/>
    <ds:schemaRef ds:uri="http://schemas.openxmlformats.org/package/2006/metadata/core-properties"/>
    <ds:schemaRef ds:uri="http://www.w3.org/XML/1998/namespace"/>
    <ds:schemaRef ds:uri="http://purl.org/dc/dcmitype/"/>
    <ds:schemaRef ds:uri="http://schemas.microsoft.com/sharepoint/v4"/>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corporate-KULeuven</Template>
  <TotalTime>65228</TotalTime>
  <Words>14108</Words>
  <Application>Microsoft Office PowerPoint</Application>
  <PresentationFormat>Widescreen</PresentationFormat>
  <Paragraphs>2571</Paragraphs>
  <Slides>174</Slides>
  <Notes>70</Notes>
  <HiddenSlides>69</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2</vt:i4>
      </vt:variant>
      <vt:variant>
        <vt:lpstr>Slide Titles</vt:lpstr>
      </vt:variant>
      <vt:variant>
        <vt:i4>174</vt:i4>
      </vt:variant>
    </vt:vector>
  </HeadingPairs>
  <TitlesOfParts>
    <vt:vector size="197" baseType="lpstr">
      <vt:lpstr>Arial</vt:lpstr>
      <vt:lpstr>Arial Unicode MS</vt:lpstr>
      <vt:lpstr>Arvo</vt:lpstr>
      <vt:lpstr>Bebas Neue Bold</vt:lpstr>
      <vt:lpstr>Berlin Sans FB Demi</vt:lpstr>
      <vt:lpstr>Bitstream Vera Serif</vt:lpstr>
      <vt:lpstr>Calibri</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Storage Areas</vt:lpstr>
      <vt:lpstr>PowerPoint Presentation</vt:lpstr>
      <vt:lpstr>PowerPoint Presentation</vt:lpstr>
      <vt:lpstr>PowerPoint Presentation</vt:lpstr>
      <vt:lpstr>Login Hosts on Different Machines/partitions</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PowerPoint Presentation</vt:lpstr>
      <vt:lpstr>PowerPoint Presentation</vt:lpstr>
      <vt:lpstr>Types of Jobs</vt:lpstr>
      <vt:lpstr>Requesting Compute Resources Interactively</vt:lpstr>
      <vt:lpstr>Interactive Jobs</vt:lpstr>
      <vt:lpstr>Batch Workload</vt:lpstr>
      <vt:lpstr>Standard Error File</vt:lpstr>
      <vt:lpstr>Standard Output File</vt:lpstr>
      <vt:lpstr>Batch job with resource specifications</vt:lpstr>
      <vt:lpstr>My first pbs script</vt:lpstr>
      <vt:lpstr>Example: PBS Job Script</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Debugging / Testing Jobs</vt:lpstr>
      <vt:lpstr>Managing &amp; Monitoring Jobs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demo/test yourself</vt:lpstr>
      <vt:lpstr>demo/test yourself</vt:lpstr>
      <vt:lpstr>demo - monitoring</vt:lpstr>
      <vt:lpstr>demo – conda installation</vt:lpstr>
      <vt:lpstr>demo – conda usage</vt:lpstr>
      <vt:lpstr>demo – notebooks</vt:lpstr>
      <vt:lpstr>demo – worker</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1124</cp:revision>
  <dcterms:created xsi:type="dcterms:W3CDTF">2012-07-10T07:57:57Z</dcterms:created>
  <dcterms:modified xsi:type="dcterms:W3CDTF">2020-10-07T14:38:04Z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